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8"/>
  </p:notesMasterIdLst>
  <p:sldIdLst>
    <p:sldId id="256" r:id="rId2"/>
    <p:sldId id="592" r:id="rId3"/>
    <p:sldId id="590" r:id="rId4"/>
    <p:sldId id="602" r:id="rId5"/>
    <p:sldId id="619" r:id="rId6"/>
    <p:sldId id="610" r:id="rId7"/>
    <p:sldId id="621" r:id="rId8"/>
    <p:sldId id="263" r:id="rId9"/>
    <p:sldId id="611" r:id="rId10"/>
    <p:sldId id="620" r:id="rId11"/>
    <p:sldId id="612" r:id="rId12"/>
    <p:sldId id="609" r:id="rId13"/>
    <p:sldId id="273" r:id="rId14"/>
    <p:sldId id="271" r:id="rId15"/>
    <p:sldId id="603" r:id="rId16"/>
    <p:sldId id="604" r:id="rId17"/>
    <p:sldId id="287" r:id="rId18"/>
    <p:sldId id="288" r:id="rId19"/>
    <p:sldId id="613" r:id="rId20"/>
    <p:sldId id="291" r:id="rId21"/>
    <p:sldId id="293" r:id="rId22"/>
    <p:sldId id="614" r:id="rId23"/>
    <p:sldId id="615" r:id="rId24"/>
    <p:sldId id="616" r:id="rId25"/>
    <p:sldId id="297" r:id="rId26"/>
    <p:sldId id="605" r:id="rId27"/>
    <p:sldId id="606" r:id="rId28"/>
    <p:sldId id="307" r:id="rId29"/>
    <p:sldId id="618" r:id="rId30"/>
    <p:sldId id="308" r:id="rId31"/>
    <p:sldId id="313" r:id="rId32"/>
    <p:sldId id="607" r:id="rId33"/>
    <p:sldId id="320" r:id="rId34"/>
    <p:sldId id="321" r:id="rId35"/>
    <p:sldId id="322" r:id="rId36"/>
    <p:sldId id="323" r:id="rId37"/>
    <p:sldId id="324" r:id="rId38"/>
    <p:sldId id="325" r:id="rId39"/>
    <p:sldId id="326" r:id="rId40"/>
    <p:sldId id="608" r:id="rId41"/>
    <p:sldId id="329" r:id="rId42"/>
    <p:sldId id="330" r:id="rId43"/>
    <p:sldId id="331" r:id="rId44"/>
    <p:sldId id="332" r:id="rId45"/>
    <p:sldId id="333" r:id="rId46"/>
    <p:sldId id="334" r:id="rId47"/>
  </p:sldIdLst>
  <p:sldSz cx="9144000" cy="6858000" type="screen4x3"/>
  <p:notesSz cx="7077075" cy="9363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ser &amp; Group Management" id="{7ABF30E7-321D-4C58-ABE0-C0DDAAB53118}">
          <p14:sldIdLst>
            <p14:sldId id="256"/>
            <p14:sldId id="592"/>
          </p14:sldIdLst>
        </p14:section>
        <p14:section name="User and Group Overview" id="{A221A454-72CA-4772-94CA-627D12AE3335}">
          <p14:sldIdLst>
            <p14:sldId id="590"/>
            <p14:sldId id="602"/>
            <p14:sldId id="619"/>
            <p14:sldId id="610"/>
            <p14:sldId id="621"/>
            <p14:sldId id="263"/>
            <p14:sldId id="611"/>
            <p14:sldId id="620"/>
            <p14:sldId id="612"/>
            <p14:sldId id="609"/>
            <p14:sldId id="273"/>
            <p14:sldId id="271"/>
          </p14:sldIdLst>
        </p14:section>
        <p14:section name="User Management" id="{28763C11-97FB-434C-B094-05F4DA34DC04}">
          <p14:sldIdLst>
            <p14:sldId id="603"/>
            <p14:sldId id="604"/>
            <p14:sldId id="287"/>
            <p14:sldId id="288"/>
            <p14:sldId id="613"/>
            <p14:sldId id="291"/>
            <p14:sldId id="293"/>
            <p14:sldId id="614"/>
            <p14:sldId id="615"/>
            <p14:sldId id="616"/>
            <p14:sldId id="297"/>
          </p14:sldIdLst>
        </p14:section>
        <p14:section name="Group Management" id="{7CA2E485-D48D-4A85-AE74-9F233B172891}">
          <p14:sldIdLst>
            <p14:sldId id="605"/>
            <p14:sldId id="606"/>
            <p14:sldId id="307"/>
            <p14:sldId id="618"/>
            <p14:sldId id="308"/>
            <p14:sldId id="313"/>
          </p14:sldIdLst>
        </p14:section>
        <p14:section name="Troubleshoot User Issues" id="{470C0A6E-114E-49C7-AA8C-2C0CC608065F}">
          <p14:sldIdLst>
            <p14:sldId id="607"/>
            <p14:sldId id="320"/>
            <p14:sldId id="321"/>
            <p14:sldId id="322"/>
            <p14:sldId id="323"/>
            <p14:sldId id="324"/>
            <p14:sldId id="325"/>
            <p14:sldId id="326"/>
          </p14:sldIdLst>
        </p14:section>
        <p14:section name="Common Permission Problems" id="{4950C219-FB88-49FA-A9ED-79E2D3352C4B}">
          <p14:sldIdLst>
            <p14:sldId id="608"/>
            <p14:sldId id="329"/>
            <p14:sldId id="330"/>
            <p14:sldId id="331"/>
            <p14:sldId id="332"/>
            <p14:sldId id="333"/>
            <p14:sldId id="33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el Nonnweiler" initials="JN" lastIdx="3" clrIdx="0">
    <p:extLst>
      <p:ext uri="{19B8F6BF-5375-455C-9EA6-DF929625EA0E}">
        <p15:presenceInfo xmlns:p15="http://schemas.microsoft.com/office/powerpoint/2012/main" userId="a6d9dedca4f980b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75C"/>
    <a:srgbClr val="FFB8B9"/>
    <a:srgbClr val="C2B800"/>
    <a:srgbClr val="FFA900"/>
    <a:srgbClr val="E90000"/>
    <a:srgbClr val="FF4200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2" autoAdjust="0"/>
    <p:restoredTop sz="95799" autoAdjust="0"/>
  </p:normalViewPr>
  <p:slideViewPr>
    <p:cSldViewPr snapToGrid="0">
      <p:cViewPr varScale="1">
        <p:scale>
          <a:sx n="111" d="100"/>
          <a:sy n="111" d="100"/>
        </p:scale>
        <p:origin x="31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712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media/image1.jpg>
</file>

<file path=ppt/media/image10.jpeg>
</file>

<file path=ppt/media/image11.jpeg>
</file>

<file path=ppt/media/image13.png>
</file>

<file path=ppt/media/image14.png>
</file>

<file path=ppt/media/image15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31.png>
</file>

<file path=ppt/media/image32.jpe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png>
</file>

<file path=ppt/media/image40.pn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3" cy="469780"/>
          </a:xfrm>
          <a:prstGeom prst="rect">
            <a:avLst/>
          </a:prstGeom>
        </p:spPr>
        <p:txBody>
          <a:bodyPr vert="horz" lIns="93936" tIns="46968" rIns="93936" bIns="4696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5" y="1"/>
            <a:ext cx="3066733" cy="469780"/>
          </a:xfrm>
          <a:prstGeom prst="rect">
            <a:avLst/>
          </a:prstGeom>
        </p:spPr>
        <p:txBody>
          <a:bodyPr vert="horz" lIns="93936" tIns="46968" rIns="93936" bIns="46968" rtlCol="0"/>
          <a:lstStyle>
            <a:lvl1pPr algn="r">
              <a:defRPr sz="1200"/>
            </a:lvl1pPr>
          </a:lstStyle>
          <a:p>
            <a:fld id="{9E9B50B7-599D-4BDE-A575-FF3ACCD201C3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69988"/>
            <a:ext cx="4213225" cy="31607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936" tIns="46968" rIns="93936" bIns="4696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505980"/>
            <a:ext cx="5661660" cy="3686712"/>
          </a:xfrm>
          <a:prstGeom prst="rect">
            <a:avLst/>
          </a:prstGeom>
        </p:spPr>
        <p:txBody>
          <a:bodyPr vert="horz" lIns="93936" tIns="46968" rIns="93936" bIns="4696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3296"/>
            <a:ext cx="3066733" cy="469779"/>
          </a:xfrm>
          <a:prstGeom prst="rect">
            <a:avLst/>
          </a:prstGeom>
        </p:spPr>
        <p:txBody>
          <a:bodyPr vert="horz" lIns="93936" tIns="46968" rIns="93936" bIns="4696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5" y="8893296"/>
            <a:ext cx="3066733" cy="469779"/>
          </a:xfrm>
          <a:prstGeom prst="rect">
            <a:avLst/>
          </a:prstGeom>
        </p:spPr>
        <p:txBody>
          <a:bodyPr vert="horz" lIns="93936" tIns="46968" rIns="93936" bIns="46968" rtlCol="0" anchor="b"/>
          <a:lstStyle>
            <a:lvl1pPr algn="r">
              <a:defRPr sz="1200"/>
            </a:lvl1pPr>
          </a:lstStyle>
          <a:p>
            <a:fld id="{0A6A57F6-0A89-43E5-884F-C15BEC3E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34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6A57F6-0A89-43E5-884F-C15BEC3ED3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86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>
          <a:gsLst>
            <a:gs pos="84000">
              <a:schemeClr val="bg1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939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97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382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"/>
          <p:cNvSpPr>
            <a:spLocks noGrp="1"/>
          </p:cNvSpPr>
          <p:nvPr>
            <p:ph idx="1" hasCustomPrompt="1"/>
          </p:nvPr>
        </p:nvSpPr>
        <p:spPr>
          <a:xfrm>
            <a:off x="628650" y="1280162"/>
            <a:ext cx="7886700" cy="4812729"/>
          </a:xfrm>
          <a:effectLst/>
        </p:spPr>
        <p:txBody>
          <a:bodyPr>
            <a:normAutofit/>
          </a:bodyPr>
          <a:lstStyle>
            <a:lvl1pPr>
              <a:defRPr baseline="0">
                <a:latin typeface="Roboto" panose="02000000000000000000" pitchFamily="2" charset="0"/>
              </a:defRPr>
            </a:lvl1pPr>
            <a:lvl2pPr>
              <a:defRPr baseline="0">
                <a:latin typeface="Roboto" panose="02000000000000000000" pitchFamily="2" charset="0"/>
              </a:defRPr>
            </a:lvl2pPr>
            <a:lvl3pPr>
              <a:defRPr baseline="0">
                <a:latin typeface="Roboto" panose="02000000000000000000" pitchFamily="2" charset="0"/>
              </a:defRPr>
            </a:lvl3pPr>
            <a:lvl4pPr>
              <a:defRPr baseline="0">
                <a:latin typeface="Roboto" panose="02000000000000000000" pitchFamily="2" charset="0"/>
              </a:defRPr>
            </a:lvl4pPr>
            <a:lvl5pPr>
              <a:defRPr baseline="0">
                <a:latin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roduct"/>
          <p:cNvSpPr>
            <a:spLocks noGrp="1"/>
          </p:cNvSpPr>
          <p:nvPr>
            <p:ph type="body" sz="quarter" idx="12" hasCustomPrompt="1"/>
          </p:nvPr>
        </p:nvSpPr>
        <p:spPr>
          <a:xfrm>
            <a:off x="293321" y="6294040"/>
            <a:ext cx="2749917" cy="278210"/>
          </a:xfr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1200" b="0" cap="all" spc="53" baseline="0">
                <a:solidFill>
                  <a:schemeClr val="tx2">
                    <a:lumMod val="60000"/>
                    <a:lumOff val="40000"/>
                  </a:schemeClr>
                </a:solidFill>
                <a:latin typeface="Pathway Gothic One" panose="02000506050000020004" pitchFamily="2" charset="0"/>
                <a:ea typeface="Coo Hew" pitchFamily="2" charset="0"/>
              </a:defRPr>
            </a:lvl1pPr>
          </a:lstStyle>
          <a:p>
            <a:pPr lvl="0"/>
            <a:r>
              <a:rPr lang="en-US"/>
              <a:t>PRODUCT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628651" y="300505"/>
            <a:ext cx="7886699" cy="97965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600" cap="none" normalizeH="0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312769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/>
          <p:cNvSpPr>
            <a:spLocks noGrp="1"/>
          </p:cNvSpPr>
          <p:nvPr>
            <p:ph type="title" hasCustomPrompt="1"/>
          </p:nvPr>
        </p:nvSpPr>
        <p:spPr>
          <a:xfrm>
            <a:off x="628651" y="300505"/>
            <a:ext cx="7886699" cy="97965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600" cap="none" normalizeH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"/>
          <p:cNvSpPr>
            <a:spLocks noGrp="1"/>
          </p:cNvSpPr>
          <p:nvPr>
            <p:ph type="pic" sz="quarter" idx="10"/>
          </p:nvPr>
        </p:nvSpPr>
        <p:spPr>
          <a:xfrm>
            <a:off x="137160" y="1280160"/>
            <a:ext cx="8771382" cy="50138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Product"/>
          <p:cNvSpPr>
            <a:spLocks noGrp="1"/>
          </p:cNvSpPr>
          <p:nvPr>
            <p:ph type="body" sz="quarter" idx="12" hasCustomPrompt="1"/>
          </p:nvPr>
        </p:nvSpPr>
        <p:spPr>
          <a:xfrm>
            <a:off x="293321" y="6294040"/>
            <a:ext cx="2749917" cy="278210"/>
          </a:xfr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1200" b="0" cap="all" spc="53" baseline="0">
                <a:solidFill>
                  <a:schemeClr val="tx2">
                    <a:lumMod val="60000"/>
                    <a:lumOff val="40000"/>
                  </a:schemeClr>
                </a:solidFill>
                <a:latin typeface="Pathway Gothic One" panose="02000506050000020004" pitchFamily="2" charset="0"/>
                <a:ea typeface="Coo Hew" pitchFamily="2" charset="0"/>
              </a:defRPr>
            </a:lvl1pPr>
          </a:lstStyle>
          <a:p>
            <a:pPr lvl="0"/>
            <a:r>
              <a:rPr lang="en-US"/>
              <a:t>PRODUCT</a:t>
            </a:r>
          </a:p>
        </p:txBody>
      </p:sp>
    </p:spTree>
    <p:extLst>
      <p:ext uri="{BB962C8B-B14F-4D97-AF65-F5344CB8AC3E}">
        <p14:creationId xmlns:p14="http://schemas.microsoft.com/office/powerpoint/2010/main" val="426631000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4000">
              <a:schemeClr val="bg1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0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gradFill>
          <a:gsLst>
            <a:gs pos="84000">
              <a:schemeClr val="accent1">
                <a:lumMod val="5000"/>
                <a:lumOff val="95000"/>
              </a:schemeClr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6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4000">
              <a:schemeClr val="accent1">
                <a:lumMod val="5000"/>
                <a:lumOff val="95000"/>
              </a:schemeClr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81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gradFill>
          <a:gsLst>
            <a:gs pos="84000">
              <a:schemeClr val="accent1">
                <a:lumMod val="5000"/>
                <a:lumOff val="95000"/>
              </a:schemeClr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6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98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827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02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ABC6114-64D0-430F-A859-DFB33FA7FC12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D36E4-5C33-4488-AC5E-7FD29035B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251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4000">
              <a:schemeClr val="accent1">
                <a:lumMod val="5000"/>
                <a:lumOff val="95000"/>
              </a:schemeClr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02752"/>
            <a:ext cx="7886700" cy="8227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36591"/>
            <a:ext cx="7886700" cy="50403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0FD36E4-5C33-4488-AC5E-7FD29035BA4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DD39C5-97D5-4E0C-97CE-16BE063D4029}"/>
              </a:ext>
            </a:extLst>
          </p:cNvPr>
          <p:cNvCxnSpPr/>
          <p:nvPr userDrawn="1"/>
        </p:nvCxnSpPr>
        <p:spPr>
          <a:xfrm>
            <a:off x="628650" y="1025500"/>
            <a:ext cx="7886700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027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u="none" kern="1200">
          <a:solidFill>
            <a:srgbClr val="7030A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mint.com/usermod-command-examples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4000">
              <a:schemeClr val="bg1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3A42B26-8829-1B7C-D2CC-5CC53CBD1975}"/>
              </a:ext>
            </a:extLst>
          </p:cNvPr>
          <p:cNvSpPr txBox="1">
            <a:spLocks/>
          </p:cNvSpPr>
          <p:nvPr/>
        </p:nvSpPr>
        <p:spPr>
          <a:xfrm>
            <a:off x="0" y="98648"/>
            <a:ext cx="9143999" cy="931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US" sz="2600" b="1" dirty="0">
                <a:solidFill>
                  <a:srgbClr val="7030A0"/>
                </a:solidFill>
                <a:latin typeface="Arial Rounded MT Bold" panose="020F0704030504030204" pitchFamily="34" charset="0"/>
              </a:rPr>
              <a:t>CSC 235 Introduction to Linux, Linux Admin &amp; Mgmt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E4DBD313-C10F-B196-5E89-69A1ED929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043646"/>
            <a:ext cx="7772400" cy="10668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2800" b="1" dirty="0">
                <a:solidFill>
                  <a:schemeClr val="tx1"/>
                </a:solidFill>
                <a:latin typeface="Arial Rounded MT Bold" panose="020F0704030504030204" pitchFamily="34" charset="0"/>
              </a:rPr>
              <a:t>User &amp; Group Management</a:t>
            </a:r>
          </a:p>
        </p:txBody>
      </p:sp>
      <p:sp>
        <p:nvSpPr>
          <p:cNvPr id="12" name="Subtitle 18">
            <a:extLst>
              <a:ext uri="{FF2B5EF4-FFF2-40B4-BE49-F238E27FC236}">
                <a16:creationId xmlns:a16="http://schemas.microsoft.com/office/drawing/2014/main" id="{5E29ACD8-A739-F5D1-D18C-3BC8CC36F6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70037" y="3980926"/>
            <a:ext cx="3003926" cy="381000"/>
          </a:xfrm>
        </p:spPr>
        <p:txBody>
          <a:bodyPr>
            <a:normAutofit fontScale="55000" lnSpcReduction="20000"/>
          </a:bodyPr>
          <a:lstStyle/>
          <a:p>
            <a:pPr>
              <a:spcBef>
                <a:spcPct val="0"/>
              </a:spcBef>
              <a:tabLst>
                <a:tab pos="1828800" algn="l"/>
              </a:tabLst>
              <a:defRPr/>
            </a:pPr>
            <a:r>
              <a:rPr lang="en-US" dirty="0">
                <a:latin typeface="Arial Rounded MT Bold" pitchFamily="34" charset="0"/>
              </a:rPr>
              <a:t>Email: jnonnweiler@stmartin.edu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DBA2A139-BCFC-823D-D949-A5CAFDACDA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3505200"/>
            <a:ext cx="5638800" cy="931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en-US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  <a:ea typeface="+mj-ea"/>
                <a:cs typeface="+mj-cs"/>
              </a:rPr>
              <a:t>Instructor, Joel C. Nonnweiler</a:t>
            </a:r>
          </a:p>
        </p:txBody>
      </p:sp>
      <p:pic>
        <p:nvPicPr>
          <p:cNvPr id="2" name="object 5">
            <a:extLst>
              <a:ext uri="{FF2B5EF4-FFF2-40B4-BE49-F238E27FC236}">
                <a16:creationId xmlns:a16="http://schemas.microsoft.com/office/drawing/2014/main" id="{BF091F6B-0F59-E503-20FE-4F2E294FBC8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24339" y="1438600"/>
            <a:ext cx="1767840" cy="81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31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Key Terms/Definitions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225239" y="1280163"/>
            <a:ext cx="2437279" cy="1086520"/>
          </a:xfrm>
        </p:spPr>
        <p:txBody>
          <a:bodyPr>
            <a:normAutofit/>
          </a:bodyPr>
          <a:lstStyle/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r>
              <a:rPr lang="en-US" sz="2000" dirty="0">
                <a:latin typeface="+mn-lt"/>
              </a:rPr>
              <a:t>/etc/group</a:t>
            </a: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endParaRPr lang="en-US" sz="2000" dirty="0">
              <a:latin typeface="+mn-lt"/>
            </a:endParaRP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r>
              <a:rPr lang="en-US" sz="2000" dirty="0">
                <a:latin typeface="+mn-lt"/>
              </a:rPr>
              <a:t>/etc/gshadow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4F2F2A-D1F1-68F9-FD73-0974810B0E68}"/>
              </a:ext>
            </a:extLst>
          </p:cNvPr>
          <p:cNvSpPr txBox="1"/>
          <p:nvPr/>
        </p:nvSpPr>
        <p:spPr>
          <a:xfrm>
            <a:off x="3839417" y="1526031"/>
            <a:ext cx="4829454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file holds password hashes for groups. It contains the following fields: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Group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Group password</a:t>
            </a:r>
          </a:p>
          <a:p>
            <a:pPr lvl="1"/>
            <a:r>
              <a:rPr lang="en-US" sz="1200" dirty="0"/>
              <a:t>! - the group account can't be accessed with the password</a:t>
            </a:r>
          </a:p>
          <a:p>
            <a:pPr lvl="1"/>
            <a:r>
              <a:rPr lang="en-US" sz="1200" dirty="0"/>
              <a:t>!! - no password has been assigned to the group account</a:t>
            </a:r>
          </a:p>
          <a:p>
            <a:pPr lvl="1"/>
            <a:r>
              <a:rPr lang="en-US" sz="1200" dirty="0"/>
              <a:t>No value - only group members can log in to the group 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Administrators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Group members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3F18CB-A04A-9471-970D-CB39CC7BC694}"/>
              </a:ext>
            </a:extLst>
          </p:cNvPr>
          <p:cNvSpPr txBox="1"/>
          <p:nvPr/>
        </p:nvSpPr>
        <p:spPr>
          <a:xfrm>
            <a:off x="1964392" y="4016204"/>
            <a:ext cx="6704479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file holds group and group membership information. It contains the following fields: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Group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Group password</a:t>
            </a:r>
          </a:p>
          <a:p>
            <a:pPr lvl="1"/>
            <a:r>
              <a:rPr lang="en-US" sz="1200" dirty="0"/>
              <a:t>x - indicates the group passwords are contained in the /etc/gshadow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Group 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Group members</a:t>
            </a:r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11F094-A9A0-DF4F-CC32-5A042F1A7025}"/>
              </a:ext>
            </a:extLst>
          </p:cNvPr>
          <p:cNvSpPr/>
          <p:nvPr/>
        </p:nvSpPr>
        <p:spPr>
          <a:xfrm>
            <a:off x="3246345" y="1646676"/>
            <a:ext cx="484094" cy="484094"/>
          </a:xfrm>
          <a:prstGeom prst="rect">
            <a:avLst/>
          </a:prstGeom>
          <a:solidFill>
            <a:srgbClr val="7030A0">
              <a:alpha val="20000"/>
            </a:srgb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E63AA8-9D0A-1BDD-A088-5A75AC7C688E}"/>
              </a:ext>
            </a:extLst>
          </p:cNvPr>
          <p:cNvSpPr/>
          <p:nvPr/>
        </p:nvSpPr>
        <p:spPr>
          <a:xfrm>
            <a:off x="1336863" y="4152690"/>
            <a:ext cx="484094" cy="484094"/>
          </a:xfrm>
          <a:prstGeom prst="rect">
            <a:avLst/>
          </a:prstGeom>
          <a:solidFill>
            <a:srgbClr val="7030A0">
              <a:alpha val="20000"/>
            </a:srgb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85786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544873" y="397738"/>
            <a:ext cx="8376986" cy="734742"/>
          </a:xfrm>
        </p:spPr>
        <p:txBody>
          <a:bodyPr/>
          <a:lstStyle/>
          <a:p>
            <a:r>
              <a:rPr lang="en-US" dirty="0"/>
              <a:t>Locally Stored User Account Information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448234" y="1280162"/>
            <a:ext cx="8473623" cy="2646379"/>
          </a:xfrm>
        </p:spPr>
        <p:txBody>
          <a:bodyPr>
            <a:noAutofit/>
          </a:bodyPr>
          <a:lstStyle/>
          <a:p>
            <a:pPr>
              <a:spcBef>
                <a:spcPts val="2400"/>
              </a:spcBef>
            </a:pPr>
            <a:r>
              <a:rPr lang="en-US" sz="2400" dirty="0">
                <a:latin typeface="+mn-lt"/>
              </a:rPr>
              <a:t>/etc/group </a:t>
            </a:r>
            <a:r>
              <a:rPr lang="en-US" sz="1800" dirty="0">
                <a:latin typeface="+mn-lt"/>
                <a:sym typeface="Wingdings" panose="05000000000000000000" pitchFamily="2" charset="2"/>
              </a:rPr>
              <a:t> holds the group information</a:t>
            </a:r>
            <a:endParaRPr lang="en-US" sz="1800" dirty="0">
              <a:latin typeface="+mn-lt"/>
            </a:endParaRP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Group name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Group password </a:t>
            </a:r>
            <a:r>
              <a:rPr lang="en-US" sz="1400" i="1" dirty="0">
                <a:latin typeface="+mn-lt"/>
              </a:rPr>
              <a:t>(an "x" in the field indicates that passwords are stored in the /etc/shadow file)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Group ID (GID)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Group members </a:t>
            </a:r>
            <a:r>
              <a:rPr lang="en-US" sz="1400" i="1" dirty="0">
                <a:latin typeface="+mn-lt"/>
              </a:rPr>
              <a:t>(contains a comma-separated list of user accounts (members) in the group)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B41EA5-9F14-D5D6-A629-EBAAE45A1B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77" t="89765" r="43647"/>
          <a:stretch/>
        </p:blipFill>
        <p:spPr>
          <a:xfrm>
            <a:off x="2935941" y="4584476"/>
            <a:ext cx="3594848" cy="5849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1D5974-0739-C613-FDDD-0DFC247E91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77" t="12399" r="43647" b="80981"/>
          <a:stretch/>
        </p:blipFill>
        <p:spPr>
          <a:xfrm>
            <a:off x="2935941" y="3851162"/>
            <a:ext cx="3594848" cy="3783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8F7247-377E-C829-F00A-5EAC69545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77" t="75490" r="43647" b="21059"/>
          <a:stretch/>
        </p:blipFill>
        <p:spPr>
          <a:xfrm>
            <a:off x="2935941" y="4308362"/>
            <a:ext cx="3594848" cy="19722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2DF58C-7C6C-A119-C04F-A356A62B52BA}"/>
              </a:ext>
            </a:extLst>
          </p:cNvPr>
          <p:cNvSpPr/>
          <p:nvPr/>
        </p:nvSpPr>
        <p:spPr>
          <a:xfrm>
            <a:off x="544873" y="5577838"/>
            <a:ext cx="368449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  <a:tabLst>
                <a:tab pos="573088" algn="l"/>
              </a:tabLst>
            </a:pPr>
            <a:r>
              <a:rPr lang="en-US" sz="1200" b="1" dirty="0">
                <a:solidFill>
                  <a:schemeClr val="tx1"/>
                </a:solidFill>
              </a:rPr>
              <a:t>/etc/gshadow</a:t>
            </a:r>
            <a:r>
              <a:rPr lang="en-US" sz="1200" dirty="0">
                <a:solidFill>
                  <a:schemeClr val="tx1"/>
                </a:solidFill>
              </a:rPr>
              <a:t>  holds the password hashes for groups</a:t>
            </a:r>
          </a:p>
        </p:txBody>
      </p:sp>
      <p:pic>
        <p:nvPicPr>
          <p:cNvPr id="12" name="New picture" descr="Illustration of Linux Group Overview">
            <a:extLst>
              <a:ext uri="{FF2B5EF4-FFF2-40B4-BE49-F238E27FC236}">
                <a16:creationId xmlns:a16="http://schemas.microsoft.com/office/drawing/2014/main" id="{E346F68B-FA3B-BDC9-18E7-ADD850F9E705}"/>
              </a:ext>
            </a:extLst>
          </p:cNvPr>
          <p:cNvPicPr/>
          <p:nvPr/>
        </p:nvPicPr>
        <p:blipFill rotWithShape="1">
          <a:blip r:embed="rId4"/>
          <a:srcRect l="39056" t="56304" b="29869"/>
          <a:stretch/>
        </p:blipFill>
        <p:spPr>
          <a:xfrm>
            <a:off x="5307106" y="5577838"/>
            <a:ext cx="3218329" cy="411222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1300594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544873" y="397738"/>
            <a:ext cx="8376986" cy="734742"/>
          </a:xfrm>
        </p:spPr>
        <p:txBody>
          <a:bodyPr/>
          <a:lstStyle/>
          <a:p>
            <a:r>
              <a:rPr lang="en-US" dirty="0"/>
              <a:t>User Account Information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BC2454-1721-515B-94A0-297E2A7AAE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77" t="4745" b="44745"/>
          <a:stretch/>
        </p:blipFill>
        <p:spPr>
          <a:xfrm>
            <a:off x="1541929" y="2415988"/>
            <a:ext cx="6920753" cy="28866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45C25E-E4F3-9607-5A2C-B01A827F349B}"/>
              </a:ext>
            </a:extLst>
          </p:cNvPr>
          <p:cNvSpPr txBox="1"/>
          <p:nvPr/>
        </p:nvSpPr>
        <p:spPr>
          <a:xfrm>
            <a:off x="544873" y="1379350"/>
            <a:ext cx="7917809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finger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displays information about the users currently logged in to a host</a:t>
            </a:r>
          </a:p>
          <a:p>
            <a:r>
              <a:rPr lang="en-US" b="1" dirty="0">
                <a:solidFill>
                  <a:srgbClr val="7030A0"/>
                </a:solidFill>
              </a:rPr>
              <a:t>id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used to confirm the identity of a specified Linux user</a:t>
            </a:r>
          </a:p>
        </p:txBody>
      </p:sp>
    </p:spTree>
    <p:extLst>
      <p:ext uri="{BB962C8B-B14F-4D97-AF65-F5344CB8AC3E}">
        <p14:creationId xmlns:p14="http://schemas.microsoft.com/office/powerpoint/2010/main" val="353290661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Benefits of Groups</a:t>
            </a:r>
          </a:p>
        </p:txBody>
      </p:sp>
      <p:pic>
        <p:nvPicPr>
          <p:cNvPr id="5" name="New picture" descr="Illustration of Linux Group Overview"/>
          <p:cNvPicPr/>
          <p:nvPr/>
        </p:nvPicPr>
        <p:blipFill rotWithShape="1">
          <a:blip r:embed="rId2"/>
          <a:srcRect t="15859"/>
          <a:stretch/>
        </p:blipFill>
        <p:spPr>
          <a:xfrm>
            <a:off x="628651" y="2061882"/>
            <a:ext cx="4203449" cy="1991898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New picture" descr="Illustration of Linux Group Overview">
            <a:extLst>
              <a:ext uri="{FF2B5EF4-FFF2-40B4-BE49-F238E27FC236}">
                <a16:creationId xmlns:a16="http://schemas.microsoft.com/office/drawing/2014/main" id="{91018654-D941-6F98-15FE-A8D8031BCA7C}"/>
              </a:ext>
            </a:extLst>
          </p:cNvPr>
          <p:cNvPicPr/>
          <p:nvPr/>
        </p:nvPicPr>
        <p:blipFill rotWithShape="1">
          <a:blip r:embed="rId3"/>
          <a:srcRect t="15859"/>
          <a:stretch/>
        </p:blipFill>
        <p:spPr>
          <a:xfrm>
            <a:off x="4106834" y="3421768"/>
            <a:ext cx="4203449" cy="1991898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529479" y="344271"/>
            <a:ext cx="8515349" cy="734742"/>
          </a:xfrm>
        </p:spPr>
        <p:txBody>
          <a:bodyPr/>
          <a:lstStyle/>
          <a:p>
            <a:r>
              <a:rPr lang="en-US" dirty="0"/>
              <a:t>passwd and shadow File Synchronization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628650" y="1280162"/>
            <a:ext cx="8183656" cy="4812729"/>
          </a:xfrm>
        </p:spPr>
        <p:txBody>
          <a:bodyPr>
            <a:noAutofit/>
          </a:bodyPr>
          <a:lstStyle/>
          <a:p>
            <a:r>
              <a:rPr lang="en-US" sz="2400" dirty="0">
                <a:latin typeface="+mn-lt"/>
              </a:rPr>
              <a:t>passwd and shadow files </a:t>
            </a:r>
            <a:r>
              <a:rPr lang="en-US" sz="2400" dirty="0">
                <a:latin typeface="+mn-lt"/>
                <a:sym typeface="Wingdings" panose="05000000000000000000" pitchFamily="2" charset="2"/>
              </a:rPr>
              <a:t> </a:t>
            </a:r>
            <a:r>
              <a:rPr lang="en-US" sz="2400" dirty="0">
                <a:latin typeface="+mn-lt"/>
              </a:rPr>
              <a:t>must remain in synch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(never) edit these text files… any change can break system/login</a:t>
            </a:r>
          </a:p>
          <a:p>
            <a:pPr>
              <a:spcBef>
                <a:spcPts val="3000"/>
              </a:spcBef>
            </a:pPr>
            <a:r>
              <a:rPr lang="en-US" sz="2400" dirty="0">
                <a:latin typeface="+mn-lt"/>
              </a:rPr>
              <a:t>Commands to affect passwd / shadow files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7030A0"/>
                </a:solidFill>
                <a:latin typeface="+mn-lt"/>
              </a:rPr>
              <a:t>pwck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latin typeface="+mn-lt"/>
              </a:rPr>
              <a:t>Verifies links
Displays errors</a:t>
            </a:r>
          </a:p>
          <a:p>
            <a:pPr lvl="1">
              <a:spcBef>
                <a:spcPts val="18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7030A0"/>
                </a:solidFill>
                <a:latin typeface="+mn-lt"/>
              </a:rPr>
              <a:t>pwconv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latin typeface="+mn-lt"/>
              </a:rPr>
              <a:t>fixes sync errors </a:t>
            </a:r>
            <a:r>
              <a:rPr lang="en-US" sz="1600" dirty="0">
                <a:latin typeface="+mn-lt"/>
                <a:sym typeface="Wingdings" panose="05000000000000000000" pitchFamily="2" charset="2"/>
              </a:rPr>
              <a:t> moves/updates passwords to the shadow file</a:t>
            </a:r>
            <a:endParaRPr lang="en-US" sz="1600" dirty="0">
              <a:latin typeface="+mn-lt"/>
            </a:endParaRP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191B-1441-6C8E-E665-C94644CB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42036-5AF9-E84C-7758-EA0776793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874089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Add user accounts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Modify user accounts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Delete user accounts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Change passwords</a:t>
            </a:r>
          </a:p>
        </p:txBody>
      </p:sp>
    </p:spTree>
    <p:extLst>
      <p:ext uri="{BB962C8B-B14F-4D97-AF65-F5344CB8AC3E}">
        <p14:creationId xmlns:p14="http://schemas.microsoft.com/office/powerpoint/2010/main" val="3927430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Key Terms/Definitions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225239" y="1280162"/>
            <a:ext cx="3288926" cy="4812729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latin typeface="+mn-lt"/>
              </a:rPr>
              <a:t>Shadow file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</p:txBody>
      </p:sp>
      <p:sp>
        <p:nvSpPr>
          <p:cNvPr id="8" name="Content">
            <a:extLst>
              <a:ext uri="{FF2B5EF4-FFF2-40B4-BE49-F238E27FC236}">
                <a16:creationId xmlns:a16="http://schemas.microsoft.com/office/drawing/2014/main" id="{6C31C3CF-F503-CC18-4277-74D1CCCC969F}"/>
              </a:ext>
            </a:extLst>
          </p:cNvPr>
          <p:cNvSpPr txBox="1">
            <a:spLocks/>
          </p:cNvSpPr>
          <p:nvPr/>
        </p:nvSpPr>
        <p:spPr>
          <a:xfrm>
            <a:off x="3649756" y="1280160"/>
            <a:ext cx="5395632" cy="531215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 system file where encrypted user passwords are stored.</a:t>
            </a:r>
          </a:p>
        </p:txBody>
      </p:sp>
    </p:spTree>
    <p:extLst>
      <p:ext uri="{BB962C8B-B14F-4D97-AF65-F5344CB8AC3E}">
        <p14:creationId xmlns:p14="http://schemas.microsoft.com/office/powerpoint/2010/main" val="4926601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User and Password Management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45CE05-926A-11FA-AD7F-657135641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368" y="1085284"/>
            <a:ext cx="5759263" cy="37107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B94195-8859-4FA2-0928-56823B7C1D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98" r="52239" b="90743"/>
          <a:stretch/>
        </p:blipFill>
        <p:spPr>
          <a:xfrm>
            <a:off x="240927" y="4900513"/>
            <a:ext cx="4367213" cy="2510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FDC97E7-21DC-A1AE-0C7D-B5CF0DC2D1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695" r="52240" b="460"/>
          <a:stretch/>
        </p:blipFill>
        <p:spPr>
          <a:xfrm>
            <a:off x="240927" y="5214279"/>
            <a:ext cx="4367213" cy="3903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4DC609-D5D9-0258-3E58-6558FAC15F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t="17823" r="31262" b="75304"/>
          <a:stretch/>
        </p:blipFill>
        <p:spPr>
          <a:xfrm>
            <a:off x="2761130" y="5666816"/>
            <a:ext cx="6285379" cy="45899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28CEB4-FEAB-A98E-05E7-C005F749AC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1746" r="31262"/>
          <a:stretch/>
        </p:blipFill>
        <p:spPr>
          <a:xfrm>
            <a:off x="2761130" y="6166951"/>
            <a:ext cx="6285379" cy="551214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User and Password Management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B8D538-481A-27D7-8009-DE1267C69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62" y="1419225"/>
            <a:ext cx="7153275" cy="401955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50B22C1-2A0A-64AF-1E44-0AA1BC346472}"/>
              </a:ext>
            </a:extLst>
          </p:cNvPr>
          <p:cNvSpPr/>
          <p:nvPr/>
        </p:nvSpPr>
        <p:spPr>
          <a:xfrm>
            <a:off x="4258235" y="4778188"/>
            <a:ext cx="3307976" cy="914400"/>
          </a:xfrm>
          <a:prstGeom prst="roundRect">
            <a:avLst/>
          </a:prstGeom>
          <a:solidFill>
            <a:srgbClr val="7030A0"/>
          </a:solidFill>
          <a:ln w="15875"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This is where you would add directories that you want standard users to have when provisioning the account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User and Password Management</a:t>
            </a:r>
          </a:p>
        </p:txBody>
      </p:sp>
      <p:pic>
        <p:nvPicPr>
          <p:cNvPr id="5" name="New picture" descr="Illustration of User and Password Management"/>
          <p:cNvPicPr/>
          <p:nvPr/>
        </p:nvPicPr>
        <p:blipFill rotWithShape="1">
          <a:blip r:embed="rId2"/>
          <a:srcRect l="20796" t="5769" r="12475"/>
          <a:stretch/>
        </p:blipFill>
        <p:spPr>
          <a:xfrm>
            <a:off x="959225" y="1497105"/>
            <a:ext cx="4455458" cy="354346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New picture" descr="Illustration of User and Password Management">
            <a:extLst>
              <a:ext uri="{FF2B5EF4-FFF2-40B4-BE49-F238E27FC236}">
                <a16:creationId xmlns:a16="http://schemas.microsoft.com/office/drawing/2014/main" id="{F38CD298-B286-7CC3-E0BF-3584EF14821E}"/>
              </a:ext>
            </a:extLst>
          </p:cNvPr>
          <p:cNvPicPr/>
          <p:nvPr/>
        </p:nvPicPr>
        <p:blipFill rotWithShape="1">
          <a:blip r:embed="rId3"/>
          <a:srcRect l="22541" t="5769" r="10731"/>
          <a:stretch/>
        </p:blipFill>
        <p:spPr>
          <a:xfrm>
            <a:off x="4059892" y="3014029"/>
            <a:ext cx="4455458" cy="3543466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1B5BB-7F30-4932-BDF1-F34265DE5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8E61E-C7DA-4DC2-B18A-BFEE335FD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8611"/>
            <a:ext cx="8264338" cy="457498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Users and Groups Overview </a:t>
            </a:r>
            <a:r>
              <a:rPr lang="en-US" sz="1200" dirty="0"/>
              <a:t>[7.1]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User Management </a:t>
            </a:r>
            <a:r>
              <a:rPr lang="en-US" sz="1200" dirty="0"/>
              <a:t>[7.2]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Group Management </a:t>
            </a:r>
            <a:r>
              <a:rPr lang="en-US" sz="1200" dirty="0"/>
              <a:t>[7.3]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Troubleshoot User Issues </a:t>
            </a:r>
            <a:r>
              <a:rPr lang="en-US" sz="1200" dirty="0"/>
              <a:t>[7.2]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Common Permission Problems </a:t>
            </a:r>
            <a:r>
              <a:rPr lang="en-US" sz="1200" dirty="0"/>
              <a:t>[7.4]</a:t>
            </a:r>
          </a:p>
        </p:txBody>
      </p:sp>
    </p:spTree>
    <p:extLst>
      <p:ext uri="{BB962C8B-B14F-4D97-AF65-F5344CB8AC3E}">
        <p14:creationId xmlns:p14="http://schemas.microsoft.com/office/powerpoint/2010/main" val="621803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User and Password Management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1E61BA-9C5E-C1F8-1AE5-401E83966B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497" r="49459"/>
          <a:stretch/>
        </p:blipFill>
        <p:spPr>
          <a:xfrm>
            <a:off x="1885901" y="4298120"/>
            <a:ext cx="4609706" cy="6087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7BD06D-8192-049C-60E9-8429803505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34" b="77555"/>
          <a:stretch/>
        </p:blipFill>
        <p:spPr>
          <a:xfrm>
            <a:off x="204007" y="1314209"/>
            <a:ext cx="8735985" cy="11734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617C21-4DC3-9D20-CDF7-579B5BDFF5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4950" r="39339"/>
          <a:stretch/>
        </p:blipFill>
        <p:spPr>
          <a:xfrm>
            <a:off x="204007" y="2842708"/>
            <a:ext cx="5299365" cy="1032104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User and Password Management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50311D-32FB-ED89-C8B9-6F1C397CF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25" y="1356961"/>
            <a:ext cx="6534150" cy="363855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User and Password Management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D5A18C-0E91-49D7-61E3-4BBBC4E34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979" r="32517" b="49158"/>
          <a:stretch/>
        </p:blipFill>
        <p:spPr>
          <a:xfrm>
            <a:off x="628650" y="1356681"/>
            <a:ext cx="5252855" cy="5660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BE163D-2799-C14A-BA5F-D778D1F505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656" r="32543" b="27919"/>
          <a:stretch/>
        </p:blipFill>
        <p:spPr>
          <a:xfrm>
            <a:off x="628651" y="2002823"/>
            <a:ext cx="5252856" cy="384966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D7C612A-A279-2C5B-4DC6-39822CBD5ECB}"/>
              </a:ext>
            </a:extLst>
          </p:cNvPr>
          <p:cNvSpPr/>
          <p:nvPr/>
        </p:nvSpPr>
        <p:spPr>
          <a:xfrm>
            <a:off x="1646329" y="1639706"/>
            <a:ext cx="241300" cy="808650"/>
          </a:xfrm>
          <a:prstGeom prst="round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BBB3F34-59C6-54FD-D90B-C9734D9FDDC8}"/>
              </a:ext>
            </a:extLst>
          </p:cNvPr>
          <p:cNvSpPr/>
          <p:nvPr/>
        </p:nvSpPr>
        <p:spPr>
          <a:xfrm>
            <a:off x="2637117" y="1311295"/>
            <a:ext cx="2759636" cy="260940"/>
          </a:xfrm>
          <a:prstGeom prst="round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A387C62-7FEB-F79F-A1A6-997321EF191A}"/>
              </a:ext>
            </a:extLst>
          </p:cNvPr>
          <p:cNvSpPr/>
          <p:nvPr/>
        </p:nvSpPr>
        <p:spPr>
          <a:xfrm>
            <a:off x="2637117" y="1975697"/>
            <a:ext cx="2759636" cy="260940"/>
          </a:xfrm>
          <a:prstGeom prst="round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0D7A567-BE75-2C02-0AC1-F19CFD2EA0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7416" r="27745" b="17072"/>
          <a:stretch/>
        </p:blipFill>
        <p:spPr>
          <a:xfrm>
            <a:off x="628651" y="3009162"/>
            <a:ext cx="5631671" cy="24491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E138C9-71C7-49FB-8D8A-A4FEF14CCF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119" r="27746" b="80604"/>
          <a:stretch/>
        </p:blipFill>
        <p:spPr>
          <a:xfrm>
            <a:off x="628651" y="2720415"/>
            <a:ext cx="5631674" cy="234468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674E4A1-7562-A09F-28DD-4B5358534AAD}"/>
              </a:ext>
            </a:extLst>
          </p:cNvPr>
          <p:cNvSpPr/>
          <p:nvPr/>
        </p:nvSpPr>
        <p:spPr>
          <a:xfrm>
            <a:off x="1683122" y="2917968"/>
            <a:ext cx="167714" cy="384966"/>
          </a:xfrm>
          <a:prstGeom prst="round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E5B0F8E-4FA6-7D9F-1CA6-B45C505C05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9149" r="37465"/>
          <a:stretch/>
        </p:blipFill>
        <p:spPr>
          <a:xfrm>
            <a:off x="628651" y="3855956"/>
            <a:ext cx="5006039" cy="14078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4B5A20-61CC-C944-AEBD-A40322681E0C}"/>
              </a:ext>
            </a:extLst>
          </p:cNvPr>
          <p:cNvSpPr txBox="1"/>
          <p:nvPr/>
        </p:nvSpPr>
        <p:spPr>
          <a:xfrm>
            <a:off x="5818094" y="1795968"/>
            <a:ext cx="1881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ym typeface="Wingdings" panose="05000000000000000000" pitchFamily="2" charset="2"/>
              </a:rPr>
              <a:t> </a:t>
            </a:r>
            <a:r>
              <a:rPr lang="en-US" sz="1400" i="1" dirty="0">
                <a:sym typeface="Wingdings" panose="05000000000000000000" pitchFamily="2" charset="2"/>
              </a:rPr>
              <a:t>Locked </a:t>
            </a:r>
            <a:r>
              <a:rPr lang="en-US" sz="1400" i="1" dirty="0" err="1">
                <a:sym typeface="Wingdings" panose="05000000000000000000" pitchFamily="2" charset="2"/>
              </a:rPr>
              <a:t>exampleuser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51150885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User and Password Management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835220-7173-8934-8B33-33FD0C578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25" y="1088090"/>
            <a:ext cx="653415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13922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User and Password Management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7D907C-405A-B951-DC6B-78A55D9A62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419" r="13025"/>
          <a:stretch/>
        </p:blipFill>
        <p:spPr>
          <a:xfrm>
            <a:off x="628650" y="1656657"/>
            <a:ext cx="7886699" cy="11598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A7C373-CCA1-273C-968A-BA9D0348B736}"/>
              </a:ext>
            </a:extLst>
          </p:cNvPr>
          <p:cNvSpPr txBox="1"/>
          <p:nvPr/>
        </p:nvSpPr>
        <p:spPr>
          <a:xfrm>
            <a:off x="4294095" y="5201343"/>
            <a:ext cx="4661647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b="1" dirty="0"/>
              <a:t>Good examples…</a:t>
            </a:r>
            <a:endParaRPr lang="en-US" sz="1400" b="1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1400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https://www.tecmint.com/usermod-command-examples/</a:t>
            </a:r>
            <a:r>
              <a:rPr lang="en-US" sz="1400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F4BDCB-A89A-1DE5-7B15-6EF841582E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933" r="27830"/>
          <a:stretch/>
        </p:blipFill>
        <p:spPr>
          <a:xfrm>
            <a:off x="628650" y="2989216"/>
            <a:ext cx="6544235" cy="819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1581F9-7DC6-F8CE-8D05-D0A05C4C36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1933" r="27830"/>
          <a:stretch/>
        </p:blipFill>
        <p:spPr>
          <a:xfrm>
            <a:off x="628649" y="4012339"/>
            <a:ext cx="6544235" cy="81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909709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User and Password Management</a:t>
            </a:r>
          </a:p>
        </p:txBody>
      </p:sp>
      <p:pic>
        <p:nvPicPr>
          <p:cNvPr id="5" name="New picture" descr="Illustration of User and Password Management"/>
          <p:cNvPicPr/>
          <p:nvPr/>
        </p:nvPicPr>
        <p:blipFill rotWithShape="1">
          <a:blip r:embed="rId2"/>
          <a:srcRect l="17305" r="15698" b="31276"/>
          <a:stretch/>
        </p:blipFill>
        <p:spPr>
          <a:xfrm>
            <a:off x="2335306" y="1280161"/>
            <a:ext cx="4473388" cy="2584301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C1000C-DA4F-DC1B-C456-C8A018BDC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925" y="4080674"/>
            <a:ext cx="6534150" cy="116205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191B-1441-6C8E-E665-C94644CB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42036-5AF9-E84C-7758-EA0776793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874089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Add groups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Modify groups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Delete groups</a:t>
            </a:r>
          </a:p>
        </p:txBody>
      </p:sp>
    </p:spTree>
    <p:extLst>
      <p:ext uri="{BB962C8B-B14F-4D97-AF65-F5344CB8AC3E}">
        <p14:creationId xmlns:p14="http://schemas.microsoft.com/office/powerpoint/2010/main" val="12832825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Key Terms/Definitions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225239" y="1280162"/>
            <a:ext cx="3288926" cy="4812729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latin typeface="+mn-lt"/>
              </a:rPr>
              <a:t>Group</a:t>
            </a:r>
          </a:p>
        </p:txBody>
      </p:sp>
      <p:sp>
        <p:nvSpPr>
          <p:cNvPr id="10" name="Content">
            <a:extLst>
              <a:ext uri="{FF2B5EF4-FFF2-40B4-BE49-F238E27FC236}">
                <a16:creationId xmlns:a16="http://schemas.microsoft.com/office/drawing/2014/main" id="{E4CCA10A-B26A-DBC8-6768-C5F702A9CC3C}"/>
              </a:ext>
            </a:extLst>
          </p:cNvPr>
          <p:cNvSpPr txBox="1">
            <a:spLocks/>
          </p:cNvSpPr>
          <p:nvPr/>
        </p:nvSpPr>
        <p:spPr>
          <a:xfrm>
            <a:off x="3649756" y="1317636"/>
            <a:ext cx="5395632" cy="1053678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 collection of users that can be used to help manage users, such as assigning and revoking permissions to files and directories.</a:t>
            </a:r>
          </a:p>
        </p:txBody>
      </p:sp>
    </p:spTree>
    <p:extLst>
      <p:ext uri="{BB962C8B-B14F-4D97-AF65-F5344CB8AC3E}">
        <p14:creationId xmlns:p14="http://schemas.microsoft.com/office/powerpoint/2010/main" val="34871661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Group Management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F4E1E1-1DAE-FFC0-2F43-B837E16B3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874" y="1280161"/>
            <a:ext cx="6584251" cy="506621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Group Management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F3136-530B-DAD3-49DA-0248B505F1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662" r="6124" b="20839"/>
          <a:stretch/>
        </p:blipFill>
        <p:spPr>
          <a:xfrm>
            <a:off x="882184" y="1613646"/>
            <a:ext cx="4891088" cy="11474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3ABE09-9580-26BF-3534-F303408EB6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23" r="19644" b="52550"/>
          <a:stretch/>
        </p:blipFill>
        <p:spPr>
          <a:xfrm>
            <a:off x="882184" y="3094614"/>
            <a:ext cx="5908862" cy="23218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81F9147-206A-241E-BF40-E302B0F835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2" r="20862" b="82447"/>
          <a:stretch/>
        </p:blipFill>
        <p:spPr>
          <a:xfrm>
            <a:off x="882184" y="5749957"/>
            <a:ext cx="5819215" cy="61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40278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191B-1441-6C8E-E665-C94644CB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and Group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D3A2A-3F6A-D513-5613-D8EB86B0C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874089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User and Group Types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User and Group Databases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Managing Password File Entries</a:t>
            </a:r>
          </a:p>
        </p:txBody>
      </p:sp>
    </p:spTree>
    <p:extLst>
      <p:ext uri="{BB962C8B-B14F-4D97-AF65-F5344CB8AC3E}">
        <p14:creationId xmlns:p14="http://schemas.microsoft.com/office/powerpoint/2010/main" val="34128653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Group Management</a:t>
            </a:r>
          </a:p>
        </p:txBody>
      </p:sp>
      <p:pic>
        <p:nvPicPr>
          <p:cNvPr id="5" name="New picture" descr="Illustration of Group Management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Group Management</a:t>
            </a:r>
          </a:p>
        </p:txBody>
      </p:sp>
      <p:pic>
        <p:nvPicPr>
          <p:cNvPr id="5" name="New picture" descr="Illustration of Group Management"/>
          <p:cNvPicPr/>
          <p:nvPr/>
        </p:nvPicPr>
        <p:blipFill rotWithShape="1">
          <a:blip r:embed="rId2"/>
          <a:srcRect l="10861" r="12879" b="51540"/>
          <a:stretch/>
        </p:blipFill>
        <p:spPr>
          <a:xfrm>
            <a:off x="2026023" y="1216735"/>
            <a:ext cx="5091954" cy="1822301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CEF100-D26C-A3B9-3B81-6E5A95106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654" r="28177" b="43630"/>
          <a:stretch/>
        </p:blipFill>
        <p:spPr>
          <a:xfrm>
            <a:off x="1931334" y="3265617"/>
            <a:ext cx="5281332" cy="237564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191B-1441-6C8E-E665-C94644CB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 User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42036-5AF9-E84C-7758-EA0776793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874089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User login issues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File access issues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Password issues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Privilege elevation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Quota issues</a:t>
            </a:r>
          </a:p>
        </p:txBody>
      </p:sp>
    </p:spTree>
    <p:extLst>
      <p:ext uri="{BB962C8B-B14F-4D97-AF65-F5344CB8AC3E}">
        <p14:creationId xmlns:p14="http://schemas.microsoft.com/office/powerpoint/2010/main" val="5131884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628650" y="300506"/>
            <a:ext cx="7886699" cy="979656"/>
          </a:xfrm>
        </p:spPr>
        <p:txBody>
          <a:bodyPr/>
          <a:lstStyle/>
          <a:p>
            <a:r>
              <a:rPr lang="en-US" dirty="0"/>
              <a:t>User Login Issues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628650" y="1640541"/>
            <a:ext cx="7886700" cy="4452350"/>
          </a:xfrm>
        </p:spPr>
        <p:txBody>
          <a:bodyPr>
            <a:normAutofit/>
          </a:bodyPr>
          <a:lstStyle/>
          <a:p>
            <a:pPr>
              <a:spcBef>
                <a:spcPts val="3600"/>
              </a:spcBef>
            </a:pPr>
            <a:r>
              <a:rPr lang="en-US" sz="2400" dirty="0">
                <a:latin typeface="+mn-lt"/>
              </a:rPr>
              <a:t>Wrong or missing password
Caps lock
Account expiration
Time of day</a:t>
            </a:r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User Account Problems</a:t>
            </a:r>
          </a:p>
        </p:txBody>
      </p:sp>
      <p:pic>
        <p:nvPicPr>
          <p:cNvPr id="5" name="New picture" descr="Illustration of Common User Account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User Account Problems</a:t>
            </a:r>
          </a:p>
        </p:txBody>
      </p:sp>
      <p:pic>
        <p:nvPicPr>
          <p:cNvPr id="5" name="New picture" descr="Illustration of Common User Account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Privilege Elevation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493059" y="1461247"/>
            <a:ext cx="8022291" cy="4631644"/>
          </a:xfrm>
        </p:spPr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sz="2400" dirty="0">
                <a:latin typeface="+mn-lt"/>
              </a:rPr>
              <a:t>Log in as normal user; elevate permissions to administrative
Part of normal Linux operation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Example - changing password</a:t>
            </a:r>
          </a:p>
          <a:p>
            <a:pPr lvl="0">
              <a:spcBef>
                <a:spcPts val="2400"/>
              </a:spcBef>
            </a:pPr>
            <a:r>
              <a:rPr lang="en-US" sz="2400" dirty="0">
                <a:latin typeface="+mn-lt"/>
              </a:rPr>
              <a:t>Hackers elevate their own user's privileges
Mitigated by digital signatures or encryption
Rule of least privilege</a:t>
            </a:r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User Account Problems</a:t>
            </a:r>
          </a:p>
        </p:txBody>
      </p:sp>
      <p:pic>
        <p:nvPicPr>
          <p:cNvPr id="5" name="New picture" descr="Illustration of Common User Account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User Account Problems</a:t>
            </a:r>
          </a:p>
        </p:txBody>
      </p:sp>
      <p:pic>
        <p:nvPicPr>
          <p:cNvPr id="5" name="New picture" descr="Illustration of Common User Account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Quota Issues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sz="2400" dirty="0">
                <a:latin typeface="+mn-lt"/>
              </a:rPr>
              <a:t>quota
repquota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-a
-s</a:t>
            </a:r>
          </a:p>
          <a:p>
            <a:pPr lvl="0">
              <a:spcBef>
                <a:spcPts val="2400"/>
              </a:spcBef>
            </a:pPr>
            <a:r>
              <a:rPr lang="en-US" sz="2400" dirty="0">
                <a:latin typeface="+mn-lt"/>
              </a:rPr>
              <a:t>setquota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-t
1 day — 86,400 seconds
7 days — 604,800 seconds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Key Terms/Definitions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225239" y="1280162"/>
            <a:ext cx="3288926" cy="4812729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latin typeface="+mn-lt"/>
              </a:rPr>
              <a:t>Standard user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+mn-lt"/>
              </a:rPr>
              <a:t>System or service user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+mn-lt"/>
              </a:rPr>
              <a:t>Primary group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+mn-lt"/>
              </a:rPr>
              <a:t>Secondary group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  <a:p>
            <a:pPr>
              <a:spcBef>
                <a:spcPts val="0"/>
              </a:spcBef>
            </a:pPr>
            <a:endParaRPr lang="en-US" sz="2000" dirty="0">
              <a:latin typeface="+mn-lt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+mn-lt"/>
              </a:rPr>
              <a:t>Shadow file</a:t>
            </a:r>
          </a:p>
        </p:txBody>
      </p:sp>
      <p:sp>
        <p:nvSpPr>
          <p:cNvPr id="8" name="Content">
            <a:extLst>
              <a:ext uri="{FF2B5EF4-FFF2-40B4-BE49-F238E27FC236}">
                <a16:creationId xmlns:a16="http://schemas.microsoft.com/office/drawing/2014/main" id="{6C31C3CF-F503-CC18-4277-74D1CCCC969F}"/>
              </a:ext>
            </a:extLst>
          </p:cNvPr>
          <p:cNvSpPr txBox="1">
            <a:spLocks/>
          </p:cNvSpPr>
          <p:nvPr/>
        </p:nvSpPr>
        <p:spPr>
          <a:xfrm>
            <a:off x="3649756" y="1280161"/>
            <a:ext cx="5395632" cy="38727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 user account that can log in to the system.</a:t>
            </a: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376A246D-B993-6946-127E-D7B04F86D04C}"/>
              </a:ext>
            </a:extLst>
          </p:cNvPr>
          <p:cNvSpPr txBox="1">
            <a:spLocks/>
          </p:cNvSpPr>
          <p:nvPr/>
        </p:nvSpPr>
        <p:spPr>
          <a:xfrm>
            <a:off x="3649756" y="1811376"/>
            <a:ext cx="5395632" cy="635311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An account that's created by default during the Linux installation and used by the system for specific roles.</a:t>
            </a:r>
          </a:p>
        </p:txBody>
      </p:sp>
      <p:sp>
        <p:nvSpPr>
          <p:cNvPr id="10" name="Content">
            <a:extLst>
              <a:ext uri="{FF2B5EF4-FFF2-40B4-BE49-F238E27FC236}">
                <a16:creationId xmlns:a16="http://schemas.microsoft.com/office/drawing/2014/main" id="{E4CCA10A-B26A-DBC8-6768-C5F702A9CC3C}"/>
              </a:ext>
            </a:extLst>
          </p:cNvPr>
          <p:cNvSpPr txBox="1">
            <a:spLocks/>
          </p:cNvSpPr>
          <p:nvPr/>
        </p:nvSpPr>
        <p:spPr>
          <a:xfrm>
            <a:off x="3649756" y="2590628"/>
            <a:ext cx="5395632" cy="1053678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 group created by default on most Linux distributions when a standard user is created (also called a private group). They're used to manage access to files and directories.</a:t>
            </a:r>
          </a:p>
        </p:txBody>
      </p:sp>
      <p:sp>
        <p:nvSpPr>
          <p:cNvPr id="3" name="Content">
            <a:extLst>
              <a:ext uri="{FF2B5EF4-FFF2-40B4-BE49-F238E27FC236}">
                <a16:creationId xmlns:a16="http://schemas.microsoft.com/office/drawing/2014/main" id="{EED6A366-1251-AD22-5A44-936A2A85869F}"/>
              </a:ext>
            </a:extLst>
          </p:cNvPr>
          <p:cNvSpPr txBox="1">
            <a:spLocks/>
          </p:cNvSpPr>
          <p:nvPr/>
        </p:nvSpPr>
        <p:spPr>
          <a:xfrm>
            <a:off x="3649756" y="4836745"/>
            <a:ext cx="5395632" cy="1053678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 file (such as the /etc/shadow file) that holds passwords and password expiration information for user accounts. The /etc/</a:t>
            </a:r>
            <a:r>
              <a:rPr lang="en-US" sz="1800" dirty="0" err="1">
                <a:latin typeface="+mn-lt"/>
              </a:rPr>
              <a:t>gshadow</a:t>
            </a:r>
            <a:r>
              <a:rPr lang="en-US" sz="1800" dirty="0">
                <a:latin typeface="+mn-lt"/>
              </a:rPr>
              <a:t> file holds passwords for groups.</a:t>
            </a:r>
          </a:p>
        </p:txBody>
      </p:sp>
      <p:sp>
        <p:nvSpPr>
          <p:cNvPr id="5" name="Content">
            <a:extLst>
              <a:ext uri="{FF2B5EF4-FFF2-40B4-BE49-F238E27FC236}">
                <a16:creationId xmlns:a16="http://schemas.microsoft.com/office/drawing/2014/main" id="{84DA2D84-0B00-FEC6-3552-40C824CBC394}"/>
              </a:ext>
            </a:extLst>
          </p:cNvPr>
          <p:cNvSpPr txBox="1">
            <a:spLocks/>
          </p:cNvSpPr>
          <p:nvPr/>
        </p:nvSpPr>
        <p:spPr>
          <a:xfrm>
            <a:off x="3649756" y="3788247"/>
            <a:ext cx="5395632" cy="904558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 group type that manages access to files and directories, similar to a primary group. Users often belong to multiple secondary groups.</a:t>
            </a:r>
          </a:p>
        </p:txBody>
      </p:sp>
    </p:spTree>
    <p:extLst>
      <p:ext uri="{BB962C8B-B14F-4D97-AF65-F5344CB8AC3E}">
        <p14:creationId xmlns:p14="http://schemas.microsoft.com/office/powerpoint/2010/main" val="13330021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3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191B-1441-6C8E-E665-C94644CB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Permission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42036-5AF9-E84C-7758-EA0776793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874089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Verify file type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Check existing permissions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Alter permissions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600" dirty="0"/>
              <a:t>Verify administrative privileges</a:t>
            </a:r>
          </a:p>
        </p:txBody>
      </p:sp>
    </p:spTree>
    <p:extLst>
      <p:ext uri="{BB962C8B-B14F-4D97-AF65-F5344CB8AC3E}">
        <p14:creationId xmlns:p14="http://schemas.microsoft.com/office/powerpoint/2010/main" val="14197140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Permission Problems</a:t>
            </a:r>
          </a:p>
        </p:txBody>
      </p:sp>
      <p:pic>
        <p:nvPicPr>
          <p:cNvPr id="5" name="New picture" descr="Illustration of Common Permission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Permission Problems</a:t>
            </a:r>
          </a:p>
        </p:txBody>
      </p:sp>
      <p:pic>
        <p:nvPicPr>
          <p:cNvPr id="5" name="New picture" descr="Illustration of Common Permission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Permission Problems</a:t>
            </a:r>
          </a:p>
        </p:txBody>
      </p:sp>
      <p:pic>
        <p:nvPicPr>
          <p:cNvPr id="5" name="New picture" descr="Illustration of Common Permission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Permission Problems</a:t>
            </a:r>
          </a:p>
        </p:txBody>
      </p:sp>
      <p:pic>
        <p:nvPicPr>
          <p:cNvPr id="5" name="New picture" descr="Illustration of Common Permission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Permission Problems</a:t>
            </a:r>
          </a:p>
        </p:txBody>
      </p:sp>
      <p:pic>
        <p:nvPicPr>
          <p:cNvPr id="5" name="New picture" descr="Illustration of Common Permission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Common Permission Problems</a:t>
            </a:r>
          </a:p>
        </p:txBody>
      </p:sp>
      <p:pic>
        <p:nvPicPr>
          <p:cNvPr id="5" name="New picture" descr="Illustration of Common Permission Problems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84339" y="1817370"/>
            <a:ext cx="6677025" cy="376041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Key Terms/Definitions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153522" y="2432016"/>
            <a:ext cx="3288926" cy="2330318"/>
          </a:xfrm>
        </p:spPr>
        <p:txBody>
          <a:bodyPr>
            <a:normAutofit/>
          </a:bodyPr>
          <a:lstStyle/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r>
              <a:rPr lang="en-US" sz="2000" dirty="0">
                <a:latin typeface="+mn-lt"/>
              </a:rPr>
              <a:t>Standard User</a:t>
            </a: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endParaRPr lang="en-US" sz="2000" dirty="0">
              <a:latin typeface="+mn-lt"/>
            </a:endParaRP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r>
              <a:rPr lang="en-US" sz="2000" dirty="0">
                <a:latin typeface="+mn-lt"/>
              </a:rPr>
              <a:t>System or Service User</a:t>
            </a: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endParaRPr lang="en-US" sz="2000" dirty="0">
              <a:latin typeface="+mn-lt"/>
            </a:endParaRP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r>
              <a:rPr lang="en-US" sz="2000" dirty="0">
                <a:latin typeface="+mn-lt"/>
              </a:rPr>
              <a:t>Primary Group</a:t>
            </a: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endParaRPr lang="en-US" sz="2000" dirty="0">
              <a:latin typeface="+mn-lt"/>
            </a:endParaRP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r>
              <a:rPr lang="en-US" sz="2000" dirty="0">
                <a:latin typeface="+mn-lt"/>
              </a:rPr>
              <a:t>Secondary Group</a:t>
            </a:r>
          </a:p>
        </p:txBody>
      </p:sp>
      <p:sp>
        <p:nvSpPr>
          <p:cNvPr id="8" name="Content">
            <a:extLst>
              <a:ext uri="{FF2B5EF4-FFF2-40B4-BE49-F238E27FC236}">
                <a16:creationId xmlns:a16="http://schemas.microsoft.com/office/drawing/2014/main" id="{6C31C3CF-F503-CC18-4277-74D1CCCC969F}"/>
              </a:ext>
            </a:extLst>
          </p:cNvPr>
          <p:cNvSpPr txBox="1">
            <a:spLocks/>
          </p:cNvSpPr>
          <p:nvPr/>
        </p:nvSpPr>
        <p:spPr>
          <a:xfrm>
            <a:off x="3684495" y="5139074"/>
            <a:ext cx="5395632" cy="38727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 user account that can log in to the system.</a:t>
            </a: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376A246D-B993-6946-127E-D7B04F86D04C}"/>
              </a:ext>
            </a:extLst>
          </p:cNvPr>
          <p:cNvSpPr txBox="1">
            <a:spLocks/>
          </p:cNvSpPr>
          <p:nvPr/>
        </p:nvSpPr>
        <p:spPr>
          <a:xfrm>
            <a:off x="3684495" y="2809416"/>
            <a:ext cx="5395632" cy="635311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An account that's created by default during the Linux installation and used by the system for specific roles.</a:t>
            </a:r>
          </a:p>
        </p:txBody>
      </p:sp>
      <p:sp>
        <p:nvSpPr>
          <p:cNvPr id="10" name="Content">
            <a:extLst>
              <a:ext uri="{FF2B5EF4-FFF2-40B4-BE49-F238E27FC236}">
                <a16:creationId xmlns:a16="http://schemas.microsoft.com/office/drawing/2014/main" id="{E4CCA10A-B26A-DBC8-6768-C5F702A9CC3C}"/>
              </a:ext>
            </a:extLst>
          </p:cNvPr>
          <p:cNvSpPr txBox="1">
            <a:spLocks/>
          </p:cNvSpPr>
          <p:nvPr/>
        </p:nvSpPr>
        <p:spPr>
          <a:xfrm>
            <a:off x="3684495" y="1516120"/>
            <a:ext cx="5395632" cy="1053678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 group created by default on most Linux distributions when a standard user is created (also called a private group). They're used to manage access to files and directories.</a:t>
            </a:r>
          </a:p>
        </p:txBody>
      </p:sp>
      <p:sp>
        <p:nvSpPr>
          <p:cNvPr id="5" name="Content">
            <a:extLst>
              <a:ext uri="{FF2B5EF4-FFF2-40B4-BE49-F238E27FC236}">
                <a16:creationId xmlns:a16="http://schemas.microsoft.com/office/drawing/2014/main" id="{84DA2D84-0B00-FEC6-3552-40C824CBC394}"/>
              </a:ext>
            </a:extLst>
          </p:cNvPr>
          <p:cNvSpPr txBox="1">
            <a:spLocks/>
          </p:cNvSpPr>
          <p:nvPr/>
        </p:nvSpPr>
        <p:spPr>
          <a:xfrm>
            <a:off x="3684495" y="3749975"/>
            <a:ext cx="5395632" cy="904558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800"/>
              </a:spcBef>
              <a:buNone/>
            </a:pPr>
            <a:r>
              <a:rPr lang="en-US" sz="1800" dirty="0">
                <a:latin typeface="+mn-lt"/>
              </a:rPr>
              <a:t>A group type that manages access to files and directories, similar to a primary group. Users often belong to multiple secondary groups.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FDD922-5028-D96D-9D5B-5D9AA63CFDD0}"/>
              </a:ext>
            </a:extLst>
          </p:cNvPr>
          <p:cNvSpPr/>
          <p:nvPr/>
        </p:nvSpPr>
        <p:spPr>
          <a:xfrm>
            <a:off x="3191437" y="1771142"/>
            <a:ext cx="484094" cy="484094"/>
          </a:xfrm>
          <a:prstGeom prst="rect">
            <a:avLst/>
          </a:prstGeom>
          <a:solidFill>
            <a:srgbClr val="7030A0">
              <a:alpha val="20000"/>
            </a:srgb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34D9F6-4FC4-7334-66AC-D3FB3716ADD7}"/>
              </a:ext>
            </a:extLst>
          </p:cNvPr>
          <p:cNvSpPr/>
          <p:nvPr/>
        </p:nvSpPr>
        <p:spPr>
          <a:xfrm>
            <a:off x="3200401" y="2870800"/>
            <a:ext cx="484094" cy="484094"/>
          </a:xfrm>
          <a:prstGeom prst="rect">
            <a:avLst/>
          </a:prstGeom>
          <a:solidFill>
            <a:srgbClr val="7030A0">
              <a:alpha val="20000"/>
            </a:srgb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E95EDB-89EA-5E61-515B-5890660ED2D1}"/>
              </a:ext>
            </a:extLst>
          </p:cNvPr>
          <p:cNvSpPr/>
          <p:nvPr/>
        </p:nvSpPr>
        <p:spPr>
          <a:xfrm>
            <a:off x="3200401" y="5070116"/>
            <a:ext cx="484094" cy="484094"/>
          </a:xfrm>
          <a:prstGeom prst="rect">
            <a:avLst/>
          </a:prstGeom>
          <a:solidFill>
            <a:srgbClr val="7030A0">
              <a:alpha val="20000"/>
            </a:srgb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15F868-DCB9-8425-19EC-7763B075C81C}"/>
              </a:ext>
            </a:extLst>
          </p:cNvPr>
          <p:cNvSpPr/>
          <p:nvPr/>
        </p:nvSpPr>
        <p:spPr>
          <a:xfrm>
            <a:off x="3200401" y="3970458"/>
            <a:ext cx="484094" cy="484094"/>
          </a:xfrm>
          <a:prstGeom prst="rect">
            <a:avLst/>
          </a:prstGeom>
          <a:solidFill>
            <a:srgbClr val="7030A0">
              <a:alpha val="20000"/>
            </a:srgb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5964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544873" y="397738"/>
            <a:ext cx="8376986" cy="734742"/>
          </a:xfrm>
        </p:spPr>
        <p:txBody>
          <a:bodyPr/>
          <a:lstStyle/>
          <a:p>
            <a:r>
              <a:rPr lang="en-US" dirty="0"/>
              <a:t>User Account and Group Information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628649" y="1550894"/>
            <a:ext cx="8201585" cy="4541997"/>
          </a:xfrm>
        </p:spPr>
        <p:txBody>
          <a:bodyPr>
            <a:noAutofit/>
          </a:bodyPr>
          <a:lstStyle/>
          <a:p>
            <a:pPr>
              <a:spcBef>
                <a:spcPts val="2400"/>
              </a:spcBef>
            </a:pPr>
            <a:r>
              <a:rPr lang="en-US" sz="2400" dirty="0">
                <a:latin typeface="+mn-lt"/>
              </a:rPr>
              <a:t>User Account Types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Standard User		</a:t>
            </a:r>
            <a:r>
              <a:rPr lang="en-US" sz="1800" dirty="0">
                <a:latin typeface="+mn-lt"/>
              </a:rPr>
              <a:t>UID (starting at) 1000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Superuser “root”		</a:t>
            </a:r>
            <a:r>
              <a:rPr lang="en-US" sz="1800" dirty="0">
                <a:latin typeface="+mn-lt"/>
              </a:rPr>
              <a:t>UID 0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System Account		</a:t>
            </a:r>
            <a:r>
              <a:rPr lang="en-US" sz="1800" dirty="0">
                <a:latin typeface="+mn-lt"/>
              </a:rPr>
              <a:t>(e.g., Apache web server) 2-digit UID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Service Account		</a:t>
            </a:r>
            <a:r>
              <a:rPr lang="en-US" sz="1800" dirty="0">
                <a:latin typeface="+mn-lt"/>
              </a:rPr>
              <a:t>(e.g., SQL server database) 3-digit UID</a:t>
            </a:r>
            <a:endParaRPr lang="en-US" sz="2000" dirty="0">
              <a:latin typeface="+mn-lt"/>
            </a:endParaRPr>
          </a:p>
          <a:p>
            <a:pPr>
              <a:spcBef>
                <a:spcPts val="2400"/>
              </a:spcBef>
            </a:pPr>
            <a:r>
              <a:rPr lang="en-US" sz="2400" dirty="0">
                <a:latin typeface="+mn-lt"/>
              </a:rPr>
              <a:t>Group Types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Primary Group		</a:t>
            </a:r>
            <a:r>
              <a:rPr lang="en-US" sz="1800" dirty="0">
                <a:latin typeface="+mn-lt"/>
              </a:rPr>
              <a:t>“private group” / tied to the Standard User</a:t>
            </a:r>
            <a:endParaRPr lang="en-US" sz="2000" dirty="0">
              <a:latin typeface="+mn-lt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Secondary Group		</a:t>
            </a:r>
            <a:r>
              <a:rPr lang="en-US" sz="1800" dirty="0">
                <a:latin typeface="+mn-lt"/>
              </a:rPr>
              <a:t>membership assigned by sysadmin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0744311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Key Terms/Definitions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225239" y="1423597"/>
            <a:ext cx="2374526" cy="1149273"/>
          </a:xfrm>
        </p:spPr>
        <p:txBody>
          <a:bodyPr>
            <a:normAutofit/>
          </a:bodyPr>
          <a:lstStyle/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r>
              <a:rPr lang="en-US" sz="2000" dirty="0">
                <a:latin typeface="+mn-lt"/>
              </a:rPr>
              <a:t>/etc/passwd</a:t>
            </a: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endParaRPr lang="en-US" sz="2000" dirty="0">
              <a:latin typeface="+mn-lt"/>
            </a:endParaRPr>
          </a:p>
          <a:p>
            <a:pPr marL="457200" indent="-457200">
              <a:spcBef>
                <a:spcPts val="0"/>
              </a:spcBef>
              <a:buFont typeface="+mj-lt"/>
              <a:buAutoNum type="alphaUcPeriod"/>
            </a:pPr>
            <a:r>
              <a:rPr lang="en-US" sz="2000" dirty="0">
                <a:latin typeface="+mn-lt"/>
              </a:rPr>
              <a:t>/etc/shadow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FEC8CA-11EF-424A-9DA6-ED4CDCF47E30}"/>
              </a:ext>
            </a:extLst>
          </p:cNvPr>
          <p:cNvSpPr txBox="1"/>
          <p:nvPr/>
        </p:nvSpPr>
        <p:spPr>
          <a:xfrm>
            <a:off x="1219760" y="3540583"/>
            <a:ext cx="6704479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file holds password hashes and password expiration information for user accounts. It contains the following fields: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User account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Password hash</a:t>
            </a:r>
          </a:p>
          <a:p>
            <a:pPr lvl="1"/>
            <a:r>
              <a:rPr lang="en-US" sz="1200" dirty="0"/>
              <a:t>$         - preceding the password identifies the password as an encrypted entry</a:t>
            </a:r>
          </a:p>
          <a:p>
            <a:pPr lvl="1"/>
            <a:r>
              <a:rPr lang="en-US" sz="1200" dirty="0"/>
              <a:t>! or !! - indicates that the account is locked and can't be used to log in</a:t>
            </a:r>
          </a:p>
          <a:p>
            <a:pPr lvl="1"/>
            <a:r>
              <a:rPr lang="en-US" sz="1200" dirty="0"/>
              <a:t>*         - indicates a system account entry and can't be used to log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Last change 			</a:t>
            </a:r>
            <a:r>
              <a:rPr lang="en-US" sz="1200" i="1" dirty="0"/>
              <a:t>(*number of days since January 1, 1970)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Minimum password age 	</a:t>
            </a:r>
            <a:r>
              <a:rPr lang="en-US" sz="1200" i="1" dirty="0"/>
              <a:t>(min number of days before changing the password)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Maximum password age 	</a:t>
            </a:r>
            <a:r>
              <a:rPr lang="en-US" sz="1200" i="1" dirty="0"/>
              <a:t>(max number of days between password changes)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Password change warning 	</a:t>
            </a:r>
            <a:r>
              <a:rPr lang="en-US" sz="1200" i="1" dirty="0"/>
              <a:t>(number of days before mandatory change)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Grace logins 			</a:t>
            </a:r>
            <a:r>
              <a:rPr lang="en-US" sz="1200" i="1" dirty="0"/>
              <a:t>(number of days log-in allowed after mandatory change)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Disable time 			</a:t>
            </a:r>
            <a:r>
              <a:rPr lang="en-US" sz="1200" i="1" dirty="0"/>
              <a:t>(*number of days since January 1, 1970)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06EB72-8C32-6FEB-8F95-A654164F2CCE}"/>
              </a:ext>
            </a:extLst>
          </p:cNvPr>
          <p:cNvSpPr txBox="1"/>
          <p:nvPr/>
        </p:nvSpPr>
        <p:spPr>
          <a:xfrm>
            <a:off x="3307976" y="1201480"/>
            <a:ext cx="6059020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file holds user account information. It contains the following fields: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User account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Password</a:t>
            </a:r>
          </a:p>
          <a:p>
            <a:pPr lvl="1"/>
            <a:r>
              <a:rPr lang="en-US" sz="1200" dirty="0"/>
              <a:t>x - indicates that passwords are stored in the /etc/shadow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User ID number 		(</a:t>
            </a:r>
            <a:r>
              <a:rPr lang="en-US" sz="1400" b="1" dirty="0"/>
              <a:t>UID</a:t>
            </a:r>
            <a:r>
              <a:rPr lang="en-US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Primary group ID number 	(</a:t>
            </a:r>
            <a:r>
              <a:rPr lang="en-US" sz="1400" b="1" dirty="0"/>
              <a:t>GID</a:t>
            </a:r>
            <a:r>
              <a:rPr lang="en-US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Description field 	</a:t>
            </a:r>
            <a:r>
              <a:rPr lang="en-US" sz="1200" i="1" dirty="0"/>
              <a:t>(this field is typically used for the user's full name)</a:t>
            </a:r>
            <a:endParaRPr lang="en-US" sz="14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Path to the home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Path to the default shell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02E0A4-3328-84E4-D452-3FE8EE9511C6}"/>
              </a:ext>
            </a:extLst>
          </p:cNvPr>
          <p:cNvSpPr/>
          <p:nvPr/>
        </p:nvSpPr>
        <p:spPr>
          <a:xfrm>
            <a:off x="628651" y="3617834"/>
            <a:ext cx="484094" cy="484094"/>
          </a:xfrm>
          <a:prstGeom prst="rect">
            <a:avLst/>
          </a:prstGeom>
          <a:solidFill>
            <a:srgbClr val="7030A0">
              <a:alpha val="20000"/>
            </a:srgb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26126A-83C9-A500-753C-8AAEA89ED38E}"/>
              </a:ext>
            </a:extLst>
          </p:cNvPr>
          <p:cNvSpPr/>
          <p:nvPr/>
        </p:nvSpPr>
        <p:spPr>
          <a:xfrm>
            <a:off x="2823882" y="1306148"/>
            <a:ext cx="484094" cy="484094"/>
          </a:xfrm>
          <a:prstGeom prst="rect">
            <a:avLst/>
          </a:prstGeom>
          <a:solidFill>
            <a:srgbClr val="7030A0">
              <a:alpha val="20000"/>
            </a:srgb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09781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544873" y="397738"/>
            <a:ext cx="8376986" cy="734742"/>
          </a:xfrm>
        </p:spPr>
        <p:txBody>
          <a:bodyPr/>
          <a:lstStyle/>
          <a:p>
            <a:r>
              <a:rPr lang="en-US" dirty="0"/>
              <a:t>Locally Stored User Account Information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628650" y="1280163"/>
            <a:ext cx="7886700" cy="3067720"/>
          </a:xfrm>
        </p:spPr>
        <p:txBody>
          <a:bodyPr>
            <a:noAutofit/>
          </a:bodyPr>
          <a:lstStyle/>
          <a:p>
            <a:pPr>
              <a:spcBef>
                <a:spcPts val="2400"/>
              </a:spcBef>
            </a:pPr>
            <a:r>
              <a:rPr lang="en-US" sz="2400" dirty="0">
                <a:latin typeface="+mn-lt"/>
              </a:rPr>
              <a:t>/etc/passwd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User account name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Password </a:t>
            </a:r>
            <a:r>
              <a:rPr lang="en-US" sz="1400" i="1" dirty="0">
                <a:latin typeface="+mn-lt"/>
              </a:rPr>
              <a:t>(an "x" in the field indicates that passwords are stored in the /etc/shadow file)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User ID number (</a:t>
            </a:r>
            <a:r>
              <a:rPr lang="en-US" sz="1600" b="1" dirty="0">
                <a:solidFill>
                  <a:srgbClr val="7030A0"/>
                </a:solidFill>
                <a:latin typeface="+mn-lt"/>
              </a:rPr>
              <a:t>UID</a:t>
            </a:r>
            <a:r>
              <a:rPr lang="en-US" sz="1600" dirty="0">
                <a:latin typeface="+mn-lt"/>
              </a:rPr>
              <a:t>)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Primary group ID number (</a:t>
            </a:r>
            <a:r>
              <a:rPr lang="en-US" sz="1600" b="1" dirty="0">
                <a:solidFill>
                  <a:srgbClr val="7030A0"/>
                </a:solidFill>
                <a:latin typeface="+mn-lt"/>
              </a:rPr>
              <a:t>GID</a:t>
            </a:r>
            <a:r>
              <a:rPr lang="en-US" sz="1600" dirty="0">
                <a:latin typeface="+mn-lt"/>
              </a:rPr>
              <a:t>)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Description field </a:t>
            </a:r>
            <a:r>
              <a:rPr lang="en-US" sz="1400" i="1" dirty="0">
                <a:latin typeface="+mn-lt"/>
              </a:rPr>
              <a:t>(this field is typically used for the user's full name)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Path to the home directory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Path to the default shell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5F0094-B31F-250E-B732-D0302EDB86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77" t="3855" b="81086"/>
          <a:stretch/>
        </p:blipFill>
        <p:spPr>
          <a:xfrm>
            <a:off x="1461246" y="4388447"/>
            <a:ext cx="6920753" cy="8606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8D7ADA-750C-5698-4AB3-2E3682F2CC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77" t="93013" b="2987"/>
          <a:stretch/>
        </p:blipFill>
        <p:spPr>
          <a:xfrm>
            <a:off x="1461245" y="5343944"/>
            <a:ext cx="6920754" cy="2286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B54C06-23CE-2C39-C751-7BBA12596AC8}"/>
              </a:ext>
            </a:extLst>
          </p:cNvPr>
          <p:cNvSpPr txBox="1"/>
          <p:nvPr/>
        </p:nvSpPr>
        <p:spPr>
          <a:xfrm rot="18709826">
            <a:off x="1129553" y="5940479"/>
            <a:ext cx="1070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account name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6FC96F-2887-1DCF-D0DE-F127A8550578}"/>
              </a:ext>
            </a:extLst>
          </p:cNvPr>
          <p:cNvSpPr txBox="1"/>
          <p:nvPr/>
        </p:nvSpPr>
        <p:spPr>
          <a:xfrm rot="18709826">
            <a:off x="1947020" y="5832980"/>
            <a:ext cx="7814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password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6776EE-DE1C-3079-A7EA-9DBEF9C78E51}"/>
              </a:ext>
            </a:extLst>
          </p:cNvPr>
          <p:cNvSpPr txBox="1"/>
          <p:nvPr/>
        </p:nvSpPr>
        <p:spPr>
          <a:xfrm rot="18709826">
            <a:off x="2578742" y="5697221"/>
            <a:ext cx="4171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UID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2AEED6-D471-1F8F-FA85-8DEADE727021}"/>
              </a:ext>
            </a:extLst>
          </p:cNvPr>
          <p:cNvSpPr txBox="1"/>
          <p:nvPr/>
        </p:nvSpPr>
        <p:spPr>
          <a:xfrm rot="18709826">
            <a:off x="2968107" y="5696624"/>
            <a:ext cx="415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GID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559B94-DE2C-9EA1-BA10-DAAEB47F3B0E}"/>
              </a:ext>
            </a:extLst>
          </p:cNvPr>
          <p:cNvSpPr txBox="1"/>
          <p:nvPr/>
        </p:nvSpPr>
        <p:spPr>
          <a:xfrm rot="18709826">
            <a:off x="3443710" y="5871345"/>
            <a:ext cx="884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BA0ED2-0844-9910-7781-657E50F37E5E}"/>
              </a:ext>
            </a:extLst>
          </p:cNvPr>
          <p:cNvSpPr txBox="1"/>
          <p:nvPr/>
        </p:nvSpPr>
        <p:spPr>
          <a:xfrm rot="18709826">
            <a:off x="4749133" y="5926671"/>
            <a:ext cx="103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path to home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776D0A-588D-0E42-2BD8-C07C0E38B23D}"/>
              </a:ext>
            </a:extLst>
          </p:cNvPr>
          <p:cNvSpPr txBox="1"/>
          <p:nvPr/>
        </p:nvSpPr>
        <p:spPr>
          <a:xfrm rot="18709826">
            <a:off x="6012361" y="5899199"/>
            <a:ext cx="9592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path to shell</a:t>
            </a: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AD4B3442-ABC2-6968-1A41-AAF97659E267}"/>
              </a:ext>
            </a:extLst>
          </p:cNvPr>
          <p:cNvSpPr/>
          <p:nvPr/>
        </p:nvSpPr>
        <p:spPr>
          <a:xfrm rot="5400000">
            <a:off x="6679020" y="5243832"/>
            <a:ext cx="121050" cy="846142"/>
          </a:xfrm>
          <a:prstGeom prst="rightBrace">
            <a:avLst>
              <a:gd name="adj1" fmla="val 90032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6E002D01-B5FA-985A-17CA-BB1479406CA4}"/>
              </a:ext>
            </a:extLst>
          </p:cNvPr>
          <p:cNvSpPr/>
          <p:nvPr/>
        </p:nvSpPr>
        <p:spPr>
          <a:xfrm rot="5400000">
            <a:off x="1896115" y="5180364"/>
            <a:ext cx="121050" cy="963549"/>
          </a:xfrm>
          <a:prstGeom prst="rightBrace">
            <a:avLst>
              <a:gd name="adj1" fmla="val 90032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73A57863-F0B8-FF88-E345-2A61CAC896F9}"/>
              </a:ext>
            </a:extLst>
          </p:cNvPr>
          <p:cNvSpPr/>
          <p:nvPr/>
        </p:nvSpPr>
        <p:spPr>
          <a:xfrm rot="5400000">
            <a:off x="2495034" y="5544996"/>
            <a:ext cx="121050" cy="234288"/>
          </a:xfrm>
          <a:prstGeom prst="rightBrace">
            <a:avLst>
              <a:gd name="adj1" fmla="val 90032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15A7A1ED-4214-8AD7-216F-0928291CFD88}"/>
              </a:ext>
            </a:extLst>
          </p:cNvPr>
          <p:cNvSpPr/>
          <p:nvPr/>
        </p:nvSpPr>
        <p:spPr>
          <a:xfrm rot="5400000">
            <a:off x="2811906" y="5462413"/>
            <a:ext cx="121050" cy="399454"/>
          </a:xfrm>
          <a:prstGeom prst="rightBrace">
            <a:avLst>
              <a:gd name="adj1" fmla="val 90032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2E440E51-3281-01E0-3FB8-C3F18CF283B2}"/>
              </a:ext>
            </a:extLst>
          </p:cNvPr>
          <p:cNvSpPr/>
          <p:nvPr/>
        </p:nvSpPr>
        <p:spPr>
          <a:xfrm rot="5400000">
            <a:off x="3219109" y="5450377"/>
            <a:ext cx="121050" cy="414950"/>
          </a:xfrm>
          <a:prstGeom prst="rightBrace">
            <a:avLst>
              <a:gd name="adj1" fmla="val 90032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05A14FAF-3574-1734-FCCA-CCF190F2D371}"/>
              </a:ext>
            </a:extLst>
          </p:cNvPr>
          <p:cNvSpPr/>
          <p:nvPr/>
        </p:nvSpPr>
        <p:spPr>
          <a:xfrm rot="5400000">
            <a:off x="4073805" y="5014641"/>
            <a:ext cx="121050" cy="1294439"/>
          </a:xfrm>
          <a:prstGeom prst="rightBrace">
            <a:avLst>
              <a:gd name="adj1" fmla="val 90032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0D769FEF-7878-725D-E5C1-D2A47544E209}"/>
              </a:ext>
            </a:extLst>
          </p:cNvPr>
          <p:cNvSpPr/>
          <p:nvPr/>
        </p:nvSpPr>
        <p:spPr>
          <a:xfrm rot="5400000">
            <a:off x="5487787" y="4904902"/>
            <a:ext cx="121050" cy="1524001"/>
          </a:xfrm>
          <a:prstGeom prst="rightBrace">
            <a:avLst>
              <a:gd name="adj1" fmla="val 90032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544873" y="397738"/>
            <a:ext cx="8376986" cy="734742"/>
          </a:xfrm>
        </p:spPr>
        <p:txBody>
          <a:bodyPr/>
          <a:lstStyle/>
          <a:p>
            <a:r>
              <a:rPr lang="en-US" dirty="0"/>
              <a:t>Locally Stored User Account Information</a:t>
            </a:r>
          </a:p>
        </p:txBody>
      </p:sp>
      <p:sp>
        <p:nvSpPr>
          <p:cNvPr id="2" name="Content"/>
          <p:cNvSpPr>
            <a:spLocks noGrp="1"/>
          </p:cNvSpPr>
          <p:nvPr>
            <p:ph idx="1" hasCustomPrompt="1"/>
          </p:nvPr>
        </p:nvSpPr>
        <p:spPr>
          <a:xfrm>
            <a:off x="233082" y="1280162"/>
            <a:ext cx="8910918" cy="3883509"/>
          </a:xfrm>
        </p:spPr>
        <p:txBody>
          <a:bodyPr>
            <a:noAutofit/>
          </a:bodyPr>
          <a:lstStyle/>
          <a:p>
            <a:pPr>
              <a:spcBef>
                <a:spcPts val="2400"/>
              </a:spcBef>
            </a:pPr>
            <a:r>
              <a:rPr lang="en-US" sz="2400" dirty="0">
                <a:latin typeface="+mn-lt"/>
              </a:rPr>
              <a:t>/etc/shadow  </a:t>
            </a:r>
            <a:r>
              <a:rPr lang="en-US" sz="1800" dirty="0">
                <a:latin typeface="+mn-lt"/>
                <a:sym typeface="Wingdings" panose="05000000000000000000" pitchFamily="2" charset="2"/>
              </a:rPr>
              <a:t> holds the password hashes and password expiration for user accounts</a:t>
            </a:r>
            <a:endParaRPr lang="en-US" sz="1800" dirty="0">
              <a:latin typeface="+mn-lt"/>
            </a:endParaRPr>
          </a:p>
          <a:p>
            <a:pPr marL="403225" lvl="1" indent="-1698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User account name</a:t>
            </a:r>
          </a:p>
          <a:p>
            <a:pPr marL="403225" lvl="1" indent="-1698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Password hash</a:t>
            </a:r>
          </a:p>
          <a:p>
            <a:pPr marL="403225" lvl="1" indent="-1698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Last change </a:t>
            </a:r>
          </a:p>
          <a:p>
            <a:pPr marL="403225" lvl="1" indent="-1698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Min password age </a:t>
            </a:r>
          </a:p>
          <a:p>
            <a:pPr marL="403225" lvl="1" indent="-1698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Max password age </a:t>
            </a:r>
          </a:p>
          <a:p>
            <a:pPr marL="403225" lvl="1" indent="-1698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Password change warning</a:t>
            </a:r>
          </a:p>
          <a:p>
            <a:pPr marL="403225" lvl="1" indent="-1698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Grace logins</a:t>
            </a:r>
          </a:p>
          <a:p>
            <a:pPr marL="403225" lvl="1" indent="-1698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Disable time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D719A5-7AA5-CFD7-D5AE-978C75AFC9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59" t="90251" b="2999"/>
          <a:stretch/>
        </p:blipFill>
        <p:spPr>
          <a:xfrm>
            <a:off x="2108684" y="6191042"/>
            <a:ext cx="6929718" cy="3857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A4A729-45F0-F940-692B-35A43CBDAB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59" t="4588" b="75177"/>
          <a:stretch/>
        </p:blipFill>
        <p:spPr>
          <a:xfrm>
            <a:off x="2108684" y="4953073"/>
            <a:ext cx="6929718" cy="115644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DC63A9-CB48-94B6-706F-AC3EC654DA4A}"/>
              </a:ext>
            </a:extLst>
          </p:cNvPr>
          <p:cNvSpPr/>
          <p:nvPr/>
        </p:nvSpPr>
        <p:spPr>
          <a:xfrm>
            <a:off x="4437529" y="2429435"/>
            <a:ext cx="3272118" cy="11474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Password Hash </a:t>
            </a:r>
          </a:p>
          <a:p>
            <a:pPr algn="ctr"/>
            <a:r>
              <a:rPr lang="en-US" sz="1100" i="1" dirty="0">
                <a:solidFill>
                  <a:schemeClr val="tx1"/>
                </a:solidFill>
              </a:rPr>
              <a:t>(char preceding the hash)</a:t>
            </a:r>
          </a:p>
          <a:p>
            <a:pPr>
              <a:spcBef>
                <a:spcPts val="600"/>
              </a:spcBef>
              <a:tabLst>
                <a:tab pos="573088" algn="l"/>
              </a:tabLst>
            </a:pPr>
            <a:r>
              <a:rPr lang="en-US" sz="1200" b="1" dirty="0">
                <a:solidFill>
                  <a:schemeClr val="tx1"/>
                </a:solidFill>
              </a:rPr>
              <a:t>$ </a:t>
            </a:r>
            <a:r>
              <a:rPr lang="en-US" sz="1200" dirty="0">
                <a:solidFill>
                  <a:schemeClr val="tx1"/>
                </a:solidFill>
              </a:rPr>
              <a:t>	the password is encrypted</a:t>
            </a:r>
          </a:p>
          <a:p>
            <a:pPr>
              <a:tabLst>
                <a:tab pos="573088" algn="l"/>
              </a:tabLst>
            </a:pPr>
            <a:r>
              <a:rPr lang="en-US" sz="1200" b="1" dirty="0">
                <a:solidFill>
                  <a:schemeClr val="tx1"/>
                </a:solidFill>
              </a:rPr>
              <a:t>!</a:t>
            </a:r>
            <a:r>
              <a:rPr lang="en-US" sz="1200" dirty="0">
                <a:solidFill>
                  <a:schemeClr val="tx1"/>
                </a:solidFill>
              </a:rPr>
              <a:t> or</a:t>
            </a:r>
            <a:r>
              <a:rPr lang="en-US" sz="1200" b="1" dirty="0">
                <a:solidFill>
                  <a:schemeClr val="tx1"/>
                </a:solidFill>
              </a:rPr>
              <a:t> !!</a:t>
            </a:r>
            <a:r>
              <a:rPr lang="en-US" sz="1200" dirty="0">
                <a:solidFill>
                  <a:schemeClr val="tx1"/>
                </a:solidFill>
              </a:rPr>
              <a:t>	account is locked</a:t>
            </a:r>
          </a:p>
          <a:p>
            <a:pPr>
              <a:tabLst>
                <a:tab pos="573088" algn="l"/>
              </a:tabLst>
            </a:pPr>
            <a:r>
              <a:rPr lang="en-US" sz="1200" b="1" dirty="0">
                <a:solidFill>
                  <a:schemeClr val="tx1"/>
                </a:solidFill>
              </a:rPr>
              <a:t>*</a:t>
            </a:r>
            <a:r>
              <a:rPr lang="en-US" sz="1200" dirty="0">
                <a:solidFill>
                  <a:schemeClr val="tx1"/>
                </a:solidFill>
              </a:rPr>
              <a:t>	system account, can’t be used to log in</a:t>
            </a:r>
          </a:p>
        </p:txBody>
      </p:sp>
    </p:spTree>
    <p:extLst>
      <p:ext uri="{BB962C8B-B14F-4D97-AF65-F5344CB8AC3E}">
        <p14:creationId xmlns:p14="http://schemas.microsoft.com/office/powerpoint/2010/main" val="1587090893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00000"/>
        </a:solidFill>
        <a:ln w="15875">
          <a:solidFill>
            <a:schemeClr val="tx1"/>
          </a:solidFill>
        </a:ln>
      </a:spPr>
      <a:bodyPr rtlCol="0" anchor="ctr"/>
      <a:lstStyle>
        <a:defPPr algn="ctr">
          <a:defRPr sz="105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12596</TotalTime>
  <Words>1334</Words>
  <Application>Microsoft Office PowerPoint</Application>
  <PresentationFormat>On-screen Show (4:3)</PresentationFormat>
  <Paragraphs>213</Paragraphs>
  <Slides>46</Slides>
  <Notes>1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5" baseType="lpstr">
      <vt:lpstr>Arial</vt:lpstr>
      <vt:lpstr>Arial Rounded MT Bold</vt:lpstr>
      <vt:lpstr>Calibri</vt:lpstr>
      <vt:lpstr>Calibri Light</vt:lpstr>
      <vt:lpstr>Courier New</vt:lpstr>
      <vt:lpstr>Pathway Gothic One</vt:lpstr>
      <vt:lpstr>Roboto</vt:lpstr>
      <vt:lpstr>Wingdings</vt:lpstr>
      <vt:lpstr>Office Theme</vt:lpstr>
      <vt:lpstr>User &amp; Group Management</vt:lpstr>
      <vt:lpstr>Agenda</vt:lpstr>
      <vt:lpstr>User and Group Overview</vt:lpstr>
      <vt:lpstr>Key Terms/Definitions</vt:lpstr>
      <vt:lpstr>Key Terms/Definitions</vt:lpstr>
      <vt:lpstr>User Account and Group Information</vt:lpstr>
      <vt:lpstr>Key Terms/Definitions</vt:lpstr>
      <vt:lpstr>Locally Stored User Account Information</vt:lpstr>
      <vt:lpstr>Locally Stored User Account Information</vt:lpstr>
      <vt:lpstr>Key Terms/Definitions</vt:lpstr>
      <vt:lpstr>Locally Stored User Account Information</vt:lpstr>
      <vt:lpstr>User Account Information</vt:lpstr>
      <vt:lpstr>Benefits of Groups</vt:lpstr>
      <vt:lpstr>passwd and shadow File Synchronization</vt:lpstr>
      <vt:lpstr>User Management</vt:lpstr>
      <vt:lpstr>Key Terms/Definitions</vt:lpstr>
      <vt:lpstr>User and Password Management</vt:lpstr>
      <vt:lpstr>User and Password Management</vt:lpstr>
      <vt:lpstr>User and Password Management</vt:lpstr>
      <vt:lpstr>User and Password Management</vt:lpstr>
      <vt:lpstr>User and Password Management</vt:lpstr>
      <vt:lpstr>User and Password Management</vt:lpstr>
      <vt:lpstr>User and Password Management</vt:lpstr>
      <vt:lpstr>User and Password Management</vt:lpstr>
      <vt:lpstr>User and Password Management</vt:lpstr>
      <vt:lpstr>Group Management</vt:lpstr>
      <vt:lpstr>Key Terms/Definitions</vt:lpstr>
      <vt:lpstr>Group Management</vt:lpstr>
      <vt:lpstr>Group Management</vt:lpstr>
      <vt:lpstr>Group Management</vt:lpstr>
      <vt:lpstr>Group Management</vt:lpstr>
      <vt:lpstr>Troubleshoot User Issues</vt:lpstr>
      <vt:lpstr>User Login Issues</vt:lpstr>
      <vt:lpstr>Common User Account Problems</vt:lpstr>
      <vt:lpstr>Common User Account Problems</vt:lpstr>
      <vt:lpstr>Privilege Elevation</vt:lpstr>
      <vt:lpstr>Common User Account Problems</vt:lpstr>
      <vt:lpstr>Common User Account Problems</vt:lpstr>
      <vt:lpstr>Quota Issues</vt:lpstr>
      <vt:lpstr>Common Permission Problems</vt:lpstr>
      <vt:lpstr>Common Permission Problems</vt:lpstr>
      <vt:lpstr>Common Permission Problems</vt:lpstr>
      <vt:lpstr>Common Permission Problems</vt:lpstr>
      <vt:lpstr>Common Permission Problems</vt:lpstr>
      <vt:lpstr>Common Permission Problems</vt:lpstr>
      <vt:lpstr>Common Permission Problems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111</dc:title>
  <dc:creator>Joel Nonnweiler</dc:creator>
  <cp:lastModifiedBy>Wilcox, Dean A.</cp:lastModifiedBy>
  <cp:revision>212</cp:revision>
  <cp:lastPrinted>2023-01-05T20:06:48Z</cp:lastPrinted>
  <dcterms:created xsi:type="dcterms:W3CDTF">2021-07-13T23:03:41Z</dcterms:created>
  <dcterms:modified xsi:type="dcterms:W3CDTF">2023-09-18T14:54:12Z</dcterms:modified>
</cp:coreProperties>
</file>

<file path=docProps/thumbnail.jpeg>
</file>